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66" r:id="rId13"/>
    <p:sldId id="267" r:id="rId14"/>
    <p:sldId id="268" r:id="rId15"/>
    <p:sldId id="275" r:id="rId16"/>
    <p:sldId id="270" r:id="rId17"/>
    <p:sldId id="273" r:id="rId18"/>
    <p:sldId id="274" r:id="rId19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Alexander Mitchell" initials="JAM" lastIdx="2" clrIdx="0">
    <p:extLst>
      <p:ext uri="{19B8F6BF-5375-455C-9EA6-DF929625EA0E}">
        <p15:presenceInfo xmlns:p15="http://schemas.microsoft.com/office/powerpoint/2012/main" userId="S-1-5-21-1526224874-1540688658-1361462980-43975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03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3T17:04:07.64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  <p:cm authorId="1" dt="2018-10-13T17:04:07.987" idx="2">
    <p:pos x="146" y="146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D0E95-CF5B-4131-A821-0A3BB75068DB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F7D22-96F2-4C8E-A418-0A9103ABF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386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64240-0D59-4AFC-80C1-C6A0D3750377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E365A-C3D4-4F33-B8BC-E9BE83F00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18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956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680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972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710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576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443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X-scale</a:t>
            </a:r>
          </a:p>
          <a:p>
            <a:r>
              <a:rPr lang="en-US" dirty="0" smtClean="0"/>
              <a:t>Differences in coupling </a:t>
            </a:r>
            <a:r>
              <a:rPr lang="mr-IN" dirty="0" smtClean="0"/>
              <a:t>–</a:t>
            </a:r>
            <a:r>
              <a:rPr lang="en-US" dirty="0" smtClean="0"/>
              <a:t> under investigation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587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02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X-scale</a:t>
            </a:r>
          </a:p>
          <a:p>
            <a:r>
              <a:rPr lang="en-US" dirty="0" smtClean="0"/>
              <a:t>Differences in coupling </a:t>
            </a:r>
            <a:r>
              <a:rPr lang="mr-IN" dirty="0" smtClean="0"/>
              <a:t>–</a:t>
            </a:r>
            <a:r>
              <a:rPr lang="en-US" dirty="0" smtClean="0"/>
              <a:t> under investigation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51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2238-8D2C-4B4C-B018-974E98B866ED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1D71-0531-4914-BAA8-94507B7CD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603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2238-8D2C-4B4C-B018-974E98B866ED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1D71-0531-4914-BAA8-94507B7CD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7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2238-8D2C-4B4C-B018-974E98B866ED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1D71-0531-4914-BAA8-94507B7CD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57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3402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noProof="0" dirty="0" smtClean="0"/>
              <a:t>Presentation title - line 1 - Arial 30pt - bold HiLumi dark grey - line 2</a:t>
            </a:r>
            <a:br>
              <a:rPr lang="en-GB" noProof="0" dirty="0" smtClean="0"/>
            </a:br>
            <a:r>
              <a:rPr lang="en-GB" noProof="0" dirty="0" smtClean="0"/>
              <a:t>line 3</a:t>
            </a:r>
            <a:br>
              <a:rPr lang="en-GB" noProof="0" dirty="0" smtClean="0"/>
            </a:br>
            <a:r>
              <a:rPr lang="en-GB" noProof="0" dirty="0" smtClean="0"/>
              <a:t>line 4   </a:t>
            </a:r>
            <a:endParaRPr lang="en-GB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 smtClean="0"/>
              <a:t>Author(s</a:t>
            </a:r>
            <a:r>
              <a:rPr lang="en-GB" noProof="0" dirty="0" smtClean="0"/>
              <a:t>)  - Arial 20 pt – </a:t>
            </a:r>
            <a:r>
              <a:rPr lang="en-GB" noProof="0" dirty="0" err="1" smtClean="0"/>
              <a:t>HiLumi</a:t>
            </a:r>
            <a:r>
              <a:rPr lang="en-GB" noProof="0" dirty="0" smtClean="0"/>
              <a:t> dark grey</a:t>
            </a:r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1"/>
            <a:ext cx="6309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fr-FR" noProof="0" dirty="0" smtClean="0"/>
              <a:t>Thomas Jones - STFC - 21/04/16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1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3" y="381002"/>
            <a:ext cx="3134659" cy="1694169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49"/>
            <a:ext cx="6480000" cy="349251"/>
          </a:xfrm>
        </p:spPr>
        <p:txBody>
          <a:bodyPr>
            <a:normAutofit/>
          </a:bodyPr>
          <a:lstStyle>
            <a:lvl1pPr marL="342891" marR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6" y="6130291"/>
            <a:ext cx="685163" cy="674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94" y="6130291"/>
            <a:ext cx="544445" cy="67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28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2238-8D2C-4B4C-B018-974E98B866ED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1D71-0531-4914-BAA8-94507B7CD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95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2238-8D2C-4B4C-B018-974E98B866ED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1D71-0531-4914-BAA8-94507B7CD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89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2238-8D2C-4B4C-B018-974E98B866ED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1D71-0531-4914-BAA8-94507B7CD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4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2238-8D2C-4B4C-B018-974E98B866ED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1D71-0531-4914-BAA8-94507B7CD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52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2238-8D2C-4B4C-B018-974E98B866ED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1D71-0531-4914-BAA8-94507B7CD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71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2238-8D2C-4B4C-B018-974E98B866ED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1D71-0531-4914-BAA8-94507B7CD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07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2238-8D2C-4B4C-B018-974E98B866ED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1D71-0531-4914-BAA8-94507B7CD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37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2238-8D2C-4B4C-B018-974E98B866ED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1D71-0531-4914-BAA8-94507B7CD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41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92238-8D2C-4B4C-B018-974E98B866ED}" type="datetimeFigureOut">
              <a:rPr lang="en-GB" smtClean="0"/>
              <a:t>13/10/2018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A1D71-0531-4914-BAA8-94507B7CD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3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18002" t="36406" r="47569" b="29969"/>
          <a:stretch/>
        </p:blipFill>
        <p:spPr>
          <a:xfrm>
            <a:off x="-18657" y="0"/>
            <a:ext cx="9162657" cy="6946827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5534" y="2180862"/>
            <a:ext cx="7389441" cy="663553"/>
          </a:xfrm>
          <a:solidFill>
            <a:srgbClr val="3998BE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ts val="4667"/>
              </a:lnSpc>
            </a:pPr>
            <a:r>
              <a:rPr lang="en-GB" sz="3733" dirty="0" smtClean="0">
                <a:solidFill>
                  <a:schemeClr val="bg1"/>
                </a:solidFill>
              </a:rPr>
              <a:t>SPS-DQW HOM Measurements</a:t>
            </a:r>
            <a:endParaRPr lang="en-GB" sz="3733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6123" y="3064442"/>
            <a:ext cx="4074942" cy="1200647"/>
          </a:xfrm>
          <a:solidFill>
            <a:srgbClr val="3998BE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J. A. Mitchell </a:t>
            </a:r>
            <a:r>
              <a:rPr lang="en-GB" b="1" baseline="30000" dirty="0">
                <a:solidFill>
                  <a:schemeClr val="bg1"/>
                </a:solidFill>
              </a:rPr>
              <a:t>1, 2</a:t>
            </a:r>
          </a:p>
          <a:p>
            <a:pPr algn="ctr"/>
            <a:endParaRPr lang="en-GB" sz="300" b="1" dirty="0">
              <a:solidFill>
                <a:schemeClr val="bg1"/>
              </a:solidFill>
            </a:endParaRPr>
          </a:p>
          <a:p>
            <a:pPr algn="ctr"/>
            <a:r>
              <a:rPr lang="en-GB" sz="1200" baseline="30000" dirty="0">
                <a:solidFill>
                  <a:schemeClr val="bg1"/>
                </a:solidFill>
              </a:rPr>
              <a:t>1</a:t>
            </a:r>
            <a:r>
              <a:rPr lang="en-GB" sz="1200" dirty="0">
                <a:solidFill>
                  <a:schemeClr val="bg1"/>
                </a:solidFill>
              </a:rPr>
              <a:t>Engineering </a:t>
            </a:r>
            <a:r>
              <a:rPr lang="en-GB" sz="1200" dirty="0">
                <a:solidFill>
                  <a:schemeClr val="bg1"/>
                </a:solidFill>
              </a:rPr>
              <a:t>Department, Lancaster </a:t>
            </a:r>
            <a:r>
              <a:rPr lang="en-GB" sz="1200" dirty="0">
                <a:solidFill>
                  <a:schemeClr val="bg1"/>
                </a:solidFill>
              </a:rPr>
              <a:t>University: </a:t>
            </a:r>
            <a:r>
              <a:rPr lang="en-GB" sz="1200" i="1" dirty="0">
                <a:solidFill>
                  <a:schemeClr val="bg1"/>
                </a:solidFill>
              </a:rPr>
              <a:t>Graeme Burt</a:t>
            </a:r>
            <a:endParaRPr lang="en-GB" sz="1200" i="1" dirty="0">
              <a:solidFill>
                <a:schemeClr val="bg1"/>
              </a:solidFill>
            </a:endParaRPr>
          </a:p>
          <a:p>
            <a:pPr algn="ctr"/>
            <a:r>
              <a:rPr lang="en-GB" sz="1200" baseline="30000" dirty="0">
                <a:solidFill>
                  <a:schemeClr val="bg1"/>
                </a:solidFill>
              </a:rPr>
              <a:t>2</a:t>
            </a:r>
            <a:r>
              <a:rPr lang="en-GB" sz="1200" dirty="0">
                <a:solidFill>
                  <a:schemeClr val="bg1"/>
                </a:solidFill>
              </a:rPr>
              <a:t>BE-RF Section, </a:t>
            </a:r>
            <a:r>
              <a:rPr lang="en-GB" sz="1200" dirty="0">
                <a:solidFill>
                  <a:schemeClr val="bg1"/>
                </a:solidFill>
              </a:rPr>
              <a:t>CERN: </a:t>
            </a:r>
            <a:r>
              <a:rPr lang="en-GB" sz="1200" i="1" dirty="0">
                <a:solidFill>
                  <a:schemeClr val="bg1"/>
                </a:solidFill>
              </a:rPr>
              <a:t>Rama Calaga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23595" y="4485117"/>
            <a:ext cx="7199999" cy="589680"/>
          </a:xfrm>
        </p:spPr>
        <p:txBody>
          <a:bodyPr>
            <a:noAutofit/>
          </a:bodyPr>
          <a:lstStyle/>
          <a:p>
            <a:pPr algn="ctr"/>
            <a:r>
              <a:rPr lang="en-GB" sz="1600" dirty="0" smtClean="0"/>
              <a:t>8th </a:t>
            </a:r>
            <a:r>
              <a:rPr lang="en-GB" sz="1600" dirty="0"/>
              <a:t>HL-LHC Collaboration </a:t>
            </a:r>
            <a:r>
              <a:rPr lang="en-GB" sz="1600" dirty="0" smtClean="0"/>
              <a:t>Meeting</a:t>
            </a:r>
          </a:p>
          <a:p>
            <a:pPr algn="ctr"/>
            <a:r>
              <a:rPr lang="en-GB" sz="1600" dirty="0" smtClean="0"/>
              <a:t>CERN</a:t>
            </a:r>
            <a:r>
              <a:rPr lang="en-GB" sz="1600" dirty="0"/>
              <a:t>, Geneva, </a:t>
            </a:r>
            <a:r>
              <a:rPr lang="en-GB" sz="1600" dirty="0" smtClean="0"/>
              <a:t>Switzerland, 16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October </a:t>
            </a:r>
            <a:r>
              <a:rPr lang="en-GB" sz="160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45666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87140" y="6547676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7821"/>
            <a:ext cx="9144000" cy="748988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Meas. with Beam: </a:t>
            </a:r>
            <a:r>
              <a:rPr lang="en-GB" sz="4267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Bunch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0606" y="909146"/>
            <a:ext cx="2145466" cy="25698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97765" y="3717032"/>
            <a:ext cx="3959479" cy="2390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867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resolution narrow band</a:t>
            </a:r>
            <a:r>
              <a:rPr lang="en-GB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scans also taken on </a:t>
            </a:r>
            <a:r>
              <a:rPr lang="en-GB" sz="1867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GB" sz="1867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GB" sz="1867" u="sng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1867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modes</a:t>
            </a:r>
            <a:r>
              <a:rPr lang="en-GB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sz="1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Analytic </a:t>
            </a:r>
            <a:r>
              <a:rPr lang="en-GB" sz="1867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under-represents</a:t>
            </a:r>
            <a:r>
              <a:rPr lang="en-GB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power in all cases.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sz="1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coupling difference seen between modes.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228533" y="790202"/>
            <a:ext cx="214799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67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27/08/2018: MD4</a:t>
            </a:r>
            <a:endParaRPr lang="en-GB" sz="1467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597352"/>
            <a:ext cx="8796469" cy="260648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33" dirty="0">
                <a:latin typeface="Times" panose="02020603050405020304" pitchFamily="18" charset="0"/>
                <a:cs typeface="Times" panose="02020603050405020304" pitchFamily="18" charset="0"/>
              </a:rPr>
              <a:t>Beam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323996" y="824943"/>
            <a:ext cx="4357623" cy="5915256"/>
            <a:chOff x="3284983" y="623531"/>
            <a:chExt cx="3268217" cy="4436442"/>
          </a:xfrm>
        </p:grpSpPr>
        <p:sp>
          <p:nvSpPr>
            <p:cNvPr id="17" name="Rectangle 16"/>
            <p:cNvSpPr/>
            <p:nvPr/>
          </p:nvSpPr>
          <p:spPr>
            <a:xfrm>
              <a:off x="3284983" y="832039"/>
              <a:ext cx="813631" cy="42279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GB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580</a:t>
              </a:r>
            </a:p>
            <a:p>
              <a:pPr algn="ctr"/>
              <a:endPara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GB" sz="10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GB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704</a:t>
              </a:r>
            </a:p>
            <a:p>
              <a:pPr algn="ctr"/>
              <a:endPara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GB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960</a:t>
              </a:r>
            </a:p>
            <a:p>
              <a:pPr algn="ctr"/>
              <a:endPara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GB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1263</a:t>
              </a:r>
              <a:endPara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100719" y="623531"/>
              <a:ext cx="2452481" cy="4436442"/>
              <a:chOff x="563521" y="627534"/>
              <a:chExt cx="2452481" cy="4436442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563521" y="836042"/>
                <a:ext cx="1224136" cy="42279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791866" y="836042"/>
                <a:ext cx="1224136" cy="42279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63521" y="627534"/>
                <a:ext cx="1224136" cy="20850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Top HOM Coupler</a:t>
                </a:r>
                <a:endParaRPr lang="en-GB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787656" y="627534"/>
                <a:ext cx="1228345" cy="20850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Bottom HOM Coupler</a:t>
                </a:r>
                <a:endParaRPr lang="en-GB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3284983" y="623531"/>
              <a:ext cx="813632" cy="2085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Mode [MHz]</a:t>
              </a:r>
              <a:endPara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51140"/>
          <a:stretch/>
        </p:blipFill>
        <p:spPr>
          <a:xfrm>
            <a:off x="5560084" y="1230576"/>
            <a:ext cx="1335300" cy="5382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440" y="1230576"/>
            <a:ext cx="1344700" cy="5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87140" y="6547676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7821"/>
            <a:ext cx="9144000" cy="748988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Meas. </a:t>
            </a:r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Beam: </a:t>
            </a:r>
            <a:r>
              <a:rPr lang="en-GB" sz="4267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1.75 GHz</a:t>
            </a:r>
            <a:endParaRPr lang="en-GB" sz="4267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84" y="3897397"/>
            <a:ext cx="4679578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67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10/10/2018</a:t>
            </a:r>
            <a:r>
              <a:rPr lang="en-GB" sz="1467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467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MD6: Removed band pass filter on pick-up</a:t>
            </a:r>
            <a:endParaRPr lang="en-GB" sz="1467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597352"/>
            <a:ext cx="8796469" cy="260648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33" dirty="0">
                <a:latin typeface="Times" panose="02020603050405020304" pitchFamily="18" charset="0"/>
                <a:cs typeface="Times" panose="02020603050405020304" pitchFamily="18" charset="0"/>
              </a:rPr>
              <a:t>Beam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63135"/>
            <a:ext cx="2852353" cy="161769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51" y="4294230"/>
            <a:ext cx="3808565" cy="216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129" y="1332498"/>
            <a:ext cx="3577275" cy="232606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b="1791"/>
          <a:stretch/>
        </p:blipFill>
        <p:spPr>
          <a:xfrm>
            <a:off x="4425136" y="1332498"/>
            <a:ext cx="4114083" cy="20435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Rounded Rectangle 22"/>
          <p:cNvSpPr/>
          <p:nvPr/>
        </p:nvSpPr>
        <p:spPr>
          <a:xfrm>
            <a:off x="5685182" y="1523405"/>
            <a:ext cx="198783" cy="1995776"/>
          </a:xfrm>
          <a:prstGeom prst="roundRect">
            <a:avLst>
              <a:gd name="adj" fmla="val 1400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883965" y="3507928"/>
            <a:ext cx="598212" cy="2595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67776" y="3767431"/>
            <a:ext cx="2456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Times" panose="02020603050405020304" pitchFamily="18" charset="0"/>
                <a:cs typeface="Times" panose="02020603050405020304" pitchFamily="18" charset="0"/>
              </a:rPr>
              <a:t>Not bellow impedance.</a:t>
            </a:r>
            <a:endParaRPr lang="en-GB" b="1" u="sng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884289"/>
            <a:ext cx="239737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67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of a bellow?</a:t>
            </a:r>
            <a:endParaRPr lang="en-GB" sz="1467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665551" y="5880826"/>
            <a:ext cx="692059" cy="2272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37731" y="5880826"/>
            <a:ext cx="401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chemeClr val="accent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Mismatch on pick-up (HOM damper).</a:t>
            </a:r>
            <a:endParaRPr lang="en-GB" b="1" u="sng" dirty="0">
              <a:solidFill>
                <a:schemeClr val="accent6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25224" y="6315730"/>
            <a:ext cx="4177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Times" panose="02020603050405020304" pitchFamily="18" charset="0"/>
                <a:cs typeface="Times" panose="02020603050405020304" pitchFamily="18" charset="0"/>
              </a:rPr>
              <a:t>This will not be an issue in the future (see my talk on Thursday!)</a:t>
            </a:r>
            <a:endParaRPr lang="en-GB" sz="1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70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429373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7821"/>
            <a:ext cx="9144000" cy="748988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Meas. with Beam: </a:t>
            </a:r>
            <a:r>
              <a:rPr lang="en-GB" sz="4267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Measured Profile</a:t>
            </a:r>
            <a:endParaRPr lang="en-GB" sz="4267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42" y="1765615"/>
            <a:ext cx="5474279" cy="46531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8292" y="5267313"/>
            <a:ext cx="2496277" cy="57606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254570" y="3351085"/>
            <a:ext cx="480053" cy="191623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54570" y="5267315"/>
            <a:ext cx="480053" cy="10602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623" y="3387739"/>
            <a:ext cx="3648405" cy="19856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473905" y="1118442"/>
            <a:ext cx="81305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evaluate whether the beam profile was the cause of the underestimation.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following crab cavity test (MD5) the bunch profile was measured during the </a:t>
            </a:r>
            <a:r>
              <a:rPr lang="en-GB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coasts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time multiple bunches were used with a bunch spacing of ~ 525 ns.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66773" lvl="1" indent="-457189">
              <a:buFont typeface="+mj-lt"/>
              <a:buAutoNum type="arabicPeriod"/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28533" y="790202"/>
            <a:ext cx="214799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67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05/09/2018: MD5</a:t>
            </a:r>
            <a:endParaRPr lang="en-GB" sz="1467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0523" y="5474046"/>
            <a:ext cx="2496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Courtesy of M. Schwarz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73905" y="6260096"/>
            <a:ext cx="8130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  If HOM is near to binomial ‘node’:  Optimistic and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sensitive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bunch length.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597352"/>
            <a:ext cx="8796469" cy="260648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33" dirty="0">
                <a:latin typeface="Times" panose="02020603050405020304" pitchFamily="18" charset="0"/>
                <a:cs typeface="Times" panose="02020603050405020304" pitchFamily="18" charset="0"/>
              </a:rPr>
              <a:t>Beam</a:t>
            </a:r>
          </a:p>
        </p:txBody>
      </p:sp>
    </p:spTree>
    <p:extLst>
      <p:ext uri="{BB962C8B-B14F-4D97-AF65-F5344CB8AC3E}">
        <p14:creationId xmlns:p14="http://schemas.microsoft.com/office/powerpoint/2010/main" val="389369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3" y="913036"/>
            <a:ext cx="5440807" cy="216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3" y="3042821"/>
            <a:ext cx="5440807" cy="216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-7821"/>
            <a:ext cx="9144000" cy="748988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Meas. with Beam: </a:t>
            </a:r>
            <a:r>
              <a:rPr lang="en-GB" sz="3733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Measured </a:t>
            </a:r>
            <a:r>
              <a:rPr lang="en-GB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Bunch Profile</a:t>
            </a:r>
            <a:endParaRPr lang="en-GB" sz="3733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07" y="1093567"/>
            <a:ext cx="2903925" cy="16469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99" y="2934411"/>
            <a:ext cx="2903533" cy="16467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>
            <a:off x="3006890" y="1198690"/>
            <a:ext cx="701015" cy="1180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023162" y="3104878"/>
            <a:ext cx="972775" cy="4201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31006" y="5160462"/>
            <a:ext cx="3648404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33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Predicted is total power, not accounting for intra-coupler power flux.</a:t>
            </a:r>
            <a:endParaRPr lang="en-GB" sz="933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728" y="5520134"/>
            <a:ext cx="8130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still discrepancies between the measured and analytical.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under investigation: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Cable transfer function, mechanical position of HOM couplers, calibrations, bellows etc…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99" y="738630"/>
            <a:ext cx="1728192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67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05/09/2018: MD5</a:t>
            </a:r>
            <a:endParaRPr lang="en-GB" sz="1467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597352"/>
            <a:ext cx="8796469" cy="260648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33" dirty="0">
                <a:latin typeface="Times" panose="02020603050405020304" pitchFamily="18" charset="0"/>
                <a:cs typeface="Times" panose="02020603050405020304" pitchFamily="18" charset="0"/>
              </a:rPr>
              <a:t>Beam</a:t>
            </a:r>
          </a:p>
        </p:txBody>
      </p:sp>
    </p:spTree>
    <p:extLst>
      <p:ext uri="{BB962C8B-B14F-4D97-AF65-F5344CB8AC3E}">
        <p14:creationId xmlns:p14="http://schemas.microsoft.com/office/powerpoint/2010/main" val="428291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84000" y="6527977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7821"/>
            <a:ext cx="9144000" cy="748988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Meas</a:t>
            </a:r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with Beam: </a:t>
            </a:r>
            <a:r>
              <a:rPr lang="en-GB" sz="3733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Distribution</a:t>
            </a:r>
            <a:endParaRPr lang="en-GB" sz="4267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716" y="2918454"/>
            <a:ext cx="4034084" cy="3600000"/>
          </a:xfrm>
          <a:prstGeom prst="rect">
            <a:avLst/>
          </a:prstGeom>
          <a:ln w="19050">
            <a:solidFill>
              <a:schemeClr val="tx1"/>
            </a:solidFill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4309" y="806564"/>
            <a:ext cx="2146115" cy="19044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42" y="2918454"/>
            <a:ext cx="4172991" cy="36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975771" y="2785575"/>
            <a:ext cx="948752" cy="297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333" dirty="0"/>
              <a:t>Cavity 1</a:t>
            </a:r>
            <a:endParaRPr lang="en-GB" sz="1333" dirty="0"/>
          </a:p>
        </p:txBody>
      </p:sp>
      <p:sp>
        <p:nvSpPr>
          <p:cNvPr id="15" name="TextBox 14"/>
          <p:cNvSpPr txBox="1"/>
          <p:nvPr/>
        </p:nvSpPr>
        <p:spPr>
          <a:xfrm>
            <a:off x="6296251" y="2785575"/>
            <a:ext cx="948752" cy="297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333" dirty="0"/>
              <a:t>Cavity 2</a:t>
            </a:r>
            <a:endParaRPr lang="en-GB" sz="1333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209" y="833069"/>
            <a:ext cx="1545712" cy="18514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2117035" y="787785"/>
            <a:ext cx="63437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H1</a:t>
            </a:r>
          </a:p>
          <a:p>
            <a:r>
              <a:rPr lang="en-GB" sz="2400" dirty="0"/>
              <a:t>H2</a:t>
            </a:r>
          </a:p>
          <a:p>
            <a:r>
              <a:rPr lang="en-GB" sz="2400" dirty="0"/>
              <a:t>H3</a:t>
            </a:r>
            <a:endParaRPr lang="en-GB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561835" y="1075816"/>
            <a:ext cx="65967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069384" y="1403338"/>
            <a:ext cx="1152128" cy="10166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561835" y="1795656"/>
            <a:ext cx="615741" cy="4068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166480" y="1947726"/>
            <a:ext cx="2880320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333" dirty="0">
                <a:latin typeface="Times" panose="02020603050405020304" pitchFamily="18" charset="0"/>
                <a:cs typeface="Times" panose="02020603050405020304" pitchFamily="18" charset="0"/>
              </a:rPr>
              <a:t>Measured power ratio for 4 high longitudinal impedance modes.</a:t>
            </a:r>
            <a:endParaRPr lang="en-GB" sz="1333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158765" y="2110232"/>
            <a:ext cx="1963319" cy="11726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110669" y="2118816"/>
            <a:ext cx="7052" cy="11640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0" y="6597352"/>
            <a:ext cx="8796469" cy="260648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33" dirty="0">
                <a:latin typeface="Times" panose="02020603050405020304" pitchFamily="18" charset="0"/>
                <a:cs typeface="Times" panose="02020603050405020304" pitchFamily="18" charset="0"/>
              </a:rPr>
              <a:t>Beam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95275" y="4638675"/>
            <a:ext cx="1926237" cy="1790698"/>
          </a:xfrm>
          <a:prstGeom prst="roundRect">
            <a:avLst>
              <a:gd name="adj" fmla="val 1400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4672272" y="4638675"/>
            <a:ext cx="1926237" cy="1790698"/>
          </a:xfrm>
          <a:prstGeom prst="roundRect">
            <a:avLst>
              <a:gd name="adj" fmla="val 1400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51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/>
          <p:nvPr/>
        </p:nvCxnSpPr>
        <p:spPr>
          <a:xfrm>
            <a:off x="5638800" y="680206"/>
            <a:ext cx="14339" cy="59941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804160" y="733546"/>
            <a:ext cx="14339" cy="59941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429373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7822"/>
            <a:ext cx="9144000" cy="748988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Meas. with Beam: </a:t>
            </a:r>
            <a:r>
              <a:rPr lang="en-GB" sz="3733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Multibunch</a:t>
            </a:r>
            <a:endParaRPr lang="en-GB" sz="4267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69547" y="94738"/>
            <a:ext cx="2114483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67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27/08/2018: MD3</a:t>
            </a:r>
          </a:p>
          <a:p>
            <a:pPr algn="ctr"/>
            <a:r>
              <a:rPr lang="en-GB" sz="1467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Cavity 1</a:t>
            </a:r>
            <a:endParaRPr lang="en-GB" sz="1467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597352"/>
            <a:ext cx="8796469" cy="260648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33" dirty="0">
                <a:latin typeface="Times" panose="02020603050405020304" pitchFamily="18" charset="0"/>
                <a:cs typeface="Times" panose="02020603050405020304" pitchFamily="18" charset="0"/>
              </a:rPr>
              <a:t>Beam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9" y="1465814"/>
            <a:ext cx="2539044" cy="144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607" y="1461622"/>
            <a:ext cx="2539044" cy="144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8" y="3249588"/>
            <a:ext cx="2539044" cy="144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606" y="5070462"/>
            <a:ext cx="2539043" cy="144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9" y="5070462"/>
            <a:ext cx="2539043" cy="144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37836" y="827827"/>
            <a:ext cx="190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Times" panose="02020603050405020304" pitchFamily="18" charset="0"/>
                <a:cs typeface="Times" panose="02020603050405020304" pitchFamily="18" charset="0"/>
              </a:rPr>
              <a:t>Beam harmonics</a:t>
            </a:r>
            <a:endParaRPr lang="en-GB" b="1" u="sng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604" y="3249588"/>
            <a:ext cx="2539043" cy="144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2966656" y="1221294"/>
            <a:ext cx="2539043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latin typeface="Times" panose="02020603050405020304" pitchFamily="18" charset="0"/>
                <a:cs typeface="Times" panose="02020603050405020304" pitchFamily="18" charset="0"/>
              </a:rPr>
              <a:t>590 MHz</a:t>
            </a:r>
            <a:endParaRPr lang="en-GB" sz="105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66655" y="2998992"/>
            <a:ext cx="2539043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latin typeface="Times" panose="02020603050405020304" pitchFamily="18" charset="0"/>
                <a:cs typeface="Times" panose="02020603050405020304" pitchFamily="18" charset="0"/>
              </a:rPr>
              <a:t>700 MHz</a:t>
            </a:r>
            <a:endParaRPr lang="en-GB" sz="105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66653" y="4830134"/>
            <a:ext cx="2539043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latin typeface="Times" panose="02020603050405020304" pitchFamily="18" charset="0"/>
                <a:cs typeface="Times" panose="02020603050405020304" pitchFamily="18" charset="0"/>
              </a:rPr>
              <a:t>960 MHz</a:t>
            </a:r>
            <a:endParaRPr lang="en-GB" sz="105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7246" y="1204331"/>
            <a:ext cx="2539043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latin typeface="Times" panose="02020603050405020304" pitchFamily="18" charset="0"/>
                <a:cs typeface="Times" panose="02020603050405020304" pitchFamily="18" charset="0"/>
              </a:rPr>
              <a:t>560 MHz</a:t>
            </a:r>
            <a:endParaRPr lang="en-GB" sz="105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7245" y="2982029"/>
            <a:ext cx="2539043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latin typeface="Times" panose="02020603050405020304" pitchFamily="18" charset="0"/>
                <a:cs typeface="Times" panose="02020603050405020304" pitchFamily="18" charset="0"/>
              </a:rPr>
              <a:t>640 MHz</a:t>
            </a:r>
            <a:endParaRPr lang="en-GB" sz="105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7243" y="4813171"/>
            <a:ext cx="2539043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>
                <a:latin typeface="Times" panose="02020603050405020304" pitchFamily="18" charset="0"/>
                <a:cs typeface="Times" panose="02020603050405020304" pitchFamily="18" charset="0"/>
              </a:rPr>
              <a:t>960 MHz</a:t>
            </a:r>
            <a:endParaRPr lang="en-GB" sz="105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88143" y="827827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>
                <a:latin typeface="Times" panose="02020603050405020304" pitchFamily="18" charset="0"/>
                <a:cs typeface="Times" panose="02020603050405020304" pitchFamily="18" charset="0"/>
              </a:rPr>
              <a:t>Modes</a:t>
            </a:r>
            <a:endParaRPr lang="en-GB" b="1" u="sng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25932" y="815040"/>
            <a:ext cx="2118068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33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Predicted is total power, not accounting for intra-coupler power flux.</a:t>
            </a:r>
            <a:endParaRPr lang="en-GB" sz="933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69759" y="1807672"/>
            <a:ext cx="3474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 smtClean="0">
                <a:latin typeface="Times" panose="02020603050405020304" pitchFamily="18" charset="0"/>
                <a:cs typeface="Times" panose="02020603050405020304" pitchFamily="18" charset="0"/>
              </a:rPr>
              <a:t>590 MHz mode is underestimated by </a:t>
            </a:r>
            <a:r>
              <a:rPr lang="en-GB" sz="1200" b="1" u="sng" dirty="0" smtClean="0">
                <a:latin typeface="Times" panose="02020603050405020304" pitchFamily="18" charset="0"/>
                <a:cs typeface="Times" panose="02020603050405020304" pitchFamily="18" charset="0"/>
              </a:rPr>
              <a:t>~ 15 </a:t>
            </a:r>
            <a:r>
              <a:rPr lang="en-GB" sz="1200" b="1" u="sng" dirty="0" err="1" smtClean="0">
                <a:latin typeface="Times" panose="02020603050405020304" pitchFamily="18" charset="0"/>
                <a:cs typeface="Times" panose="02020603050405020304" pitchFamily="18" charset="0"/>
              </a:rPr>
              <a:t>dB.</a:t>
            </a:r>
            <a:endParaRPr lang="en-GB" sz="1200" b="1" u="sng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Times" panose="02020603050405020304" pitchFamily="18" charset="0"/>
                <a:cs typeface="Times" panose="02020603050405020304" pitchFamily="18" charset="0"/>
              </a:rPr>
              <a:t>Using measured profile </a:t>
            </a:r>
            <a:r>
              <a:rPr lang="en-GB" sz="1200" dirty="0" smtClean="0">
                <a:latin typeface="Times" panose="02020603050405020304" pitchFamily="18" charset="0"/>
                <a:cs typeface="Times" panose="02020603050405020304" pitchFamily="18" charset="0"/>
              </a:rPr>
              <a:t>accounts for </a:t>
            </a:r>
            <a:r>
              <a:rPr lang="en-GB" sz="1200" dirty="0" smtClean="0">
                <a:latin typeface="Times" panose="02020603050405020304" pitchFamily="18" charset="0"/>
                <a:cs typeface="Times" panose="02020603050405020304" pitchFamily="18" charset="0"/>
              </a:rPr>
              <a:t>5 </a:t>
            </a:r>
            <a:r>
              <a:rPr lang="en-GB" sz="1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dB.</a:t>
            </a:r>
            <a:endParaRPr lang="en-GB" sz="12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u="sng" dirty="0" smtClean="0">
                <a:latin typeface="Times" panose="02020603050405020304" pitchFamily="18" charset="0"/>
                <a:cs typeface="Times" panose="02020603050405020304" pitchFamily="18" charset="0"/>
              </a:rPr>
              <a:t>Q</a:t>
            </a:r>
            <a:r>
              <a:rPr lang="en-GB" sz="1200" dirty="0" smtClean="0">
                <a:latin typeface="Times" panose="02020603050405020304" pitchFamily="18" charset="0"/>
                <a:cs typeface="Times" panose="02020603050405020304" pitchFamily="18" charset="0"/>
              </a:rPr>
              <a:t> or </a:t>
            </a:r>
            <a:r>
              <a:rPr lang="en-GB" sz="1200" u="sng" dirty="0" smtClean="0">
                <a:latin typeface="Times" panose="02020603050405020304" pitchFamily="18" charset="0"/>
                <a:cs typeface="Times" panose="02020603050405020304" pitchFamily="18" charset="0"/>
              </a:rPr>
              <a:t>R/Q</a:t>
            </a:r>
            <a:r>
              <a:rPr lang="en-GB" sz="1200" dirty="0" smtClean="0">
                <a:latin typeface="Times" panose="02020603050405020304" pitchFamily="18" charset="0"/>
                <a:cs typeface="Times" panose="02020603050405020304" pitchFamily="18" charset="0"/>
              </a:rPr>
              <a:t> is underestimated</a:t>
            </a:r>
            <a:r>
              <a:rPr lang="en-GB" sz="1200" dirty="0" smtClean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Times" panose="02020603050405020304" pitchFamily="18" charset="0"/>
                <a:cs typeface="Times" panose="02020603050405020304" pitchFamily="18" charset="0"/>
              </a:rPr>
              <a:t>For Cavity 2 the deviation is ~ 10 </a:t>
            </a:r>
            <a:r>
              <a:rPr lang="en-GB" sz="1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dB.</a:t>
            </a:r>
            <a:endParaRPr lang="en-GB" sz="1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6499288" y="2638669"/>
            <a:ext cx="0" cy="6651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589" y="3390705"/>
            <a:ext cx="2953916" cy="167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0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268" y="809793"/>
            <a:ext cx="3747532" cy="279659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429373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7822"/>
            <a:ext cx="9144000" cy="748988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First HOMs</a:t>
            </a:r>
            <a:endParaRPr lang="en-GB" sz="4267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494" y="3657260"/>
            <a:ext cx="3542306" cy="25554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597352"/>
            <a:ext cx="8796469" cy="260648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33" dirty="0">
                <a:latin typeface="Times" panose="02020603050405020304" pitchFamily="18" charset="0"/>
                <a:cs typeface="Times" panose="02020603050405020304" pitchFamily="18" charset="0"/>
              </a:rPr>
              <a:t>Beam</a:t>
            </a:r>
            <a:endParaRPr lang="en-GB" sz="1333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681" y="1268602"/>
            <a:ext cx="415805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Times" panose="02020603050405020304" pitchFamily="18" charset="0"/>
                <a:cs typeface="Times" panose="02020603050405020304" pitchFamily="18" charset="0"/>
              </a:rPr>
              <a:t>Underestimation in Q or R/Q</a:t>
            </a:r>
            <a:endParaRPr lang="en-GB" sz="1600" b="1" u="sng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Q measurement could be perturbed by ‘valley-of-modes’.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Should use ‘poll-fitting’/multi-resonance fitting.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R/Q could change with alternative tuning.</a:t>
            </a:r>
            <a:endParaRPr lang="en-GB" sz="1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681" y="3919315"/>
            <a:ext cx="41580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Times" panose="02020603050405020304" pitchFamily="18" charset="0"/>
                <a:cs typeface="Times" panose="02020603050405020304" pitchFamily="18" charset="0"/>
              </a:rPr>
              <a:t>Inter-cavity differences</a:t>
            </a:r>
            <a:endParaRPr lang="en-GB" sz="1600" b="1" u="sng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Test-box measurements of each coupler show the spread in damping.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In the future specific couplers should be chosen for each port!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For example, the highest transmission at 960 MHz. should be used as the ‘top-coupler’.</a:t>
            </a:r>
            <a:endParaRPr lang="en-GB" sz="1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0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429373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7822"/>
            <a:ext cx="9144000" cy="748988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Meas. </a:t>
            </a:r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Beam: </a:t>
            </a:r>
            <a:r>
              <a:rPr lang="en-GB" sz="3733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Intensity</a:t>
            </a:r>
            <a:endParaRPr lang="en-GB" sz="4267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597352"/>
            <a:ext cx="8796469" cy="260648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33" dirty="0">
                <a:latin typeface="Times" panose="02020603050405020304" pitchFamily="18" charset="0"/>
                <a:cs typeface="Times" panose="02020603050405020304" pitchFamily="18" charset="0"/>
              </a:rPr>
              <a:t>Beam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6445" y="1056811"/>
            <a:ext cx="55118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4 batches of 36 at Np = 1e11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Power measured at spectrum </a:t>
            </a:r>
            <a:r>
              <a:rPr lang="en-GB" sz="1600" dirty="0" smtClean="0"/>
              <a:t>analyser.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Low </a:t>
            </a:r>
            <a:r>
              <a:rPr lang="en-GB" sz="1600" dirty="0" smtClean="0"/>
              <a:t>resolution measurement due to filling time of 4 batches</a:t>
            </a:r>
            <a:r>
              <a:rPr lang="en-GB" sz="1600" dirty="0" smtClean="0"/>
              <a:t>.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960 MHz mode highest power.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Around 100 </a:t>
            </a:r>
            <a:r>
              <a:rPr lang="en-GB" sz="1600" dirty="0" err="1" smtClean="0"/>
              <a:t>mW</a:t>
            </a:r>
            <a:r>
              <a:rPr lang="en-GB" sz="1600" dirty="0" smtClean="0"/>
              <a:t> peak at cavity (not resolved).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89" y="2560789"/>
            <a:ext cx="6788021" cy="38497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503" y="1076434"/>
            <a:ext cx="2900297" cy="1570829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5812404" y="1723550"/>
            <a:ext cx="31819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7211832" y="1076434"/>
            <a:ext cx="262393" cy="1221494"/>
          </a:xfrm>
          <a:prstGeom prst="roundRect">
            <a:avLst>
              <a:gd name="adj" fmla="val 1400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7067904" y="746556"/>
            <a:ext cx="550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~6 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370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429373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7822"/>
            <a:ext cx="9144000" cy="748988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4267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GB" sz="4267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0567" y="1121133"/>
            <a:ext cx="80228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b="1" u="sng" dirty="0" smtClean="0"/>
              <a:t>Pre-installation</a:t>
            </a:r>
            <a:r>
              <a:rPr lang="en-GB" dirty="0" smtClean="0"/>
              <a:t> measurements of HOMs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Deviation from simulations.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Allow new impedance spectra to be generated.</a:t>
            </a:r>
          </a:p>
          <a:p>
            <a:pPr marL="342900" indent="-342900">
              <a:buAutoNum type="arabicParenR"/>
            </a:pPr>
            <a:endParaRPr lang="en-GB" dirty="0" smtClean="0"/>
          </a:p>
          <a:p>
            <a:pPr marL="342900" indent="-342900">
              <a:buAutoNum type="arabicParenR"/>
            </a:pPr>
            <a:r>
              <a:rPr lang="en-GB" dirty="0" smtClean="0"/>
              <a:t>High resolution </a:t>
            </a:r>
            <a:r>
              <a:rPr lang="en-GB" b="1" u="sng" dirty="0" smtClean="0"/>
              <a:t>broadband</a:t>
            </a:r>
            <a:r>
              <a:rPr lang="en-GB" dirty="0" smtClean="0"/>
              <a:t> and </a:t>
            </a:r>
            <a:r>
              <a:rPr lang="en-GB" b="1" u="sng" dirty="0" smtClean="0"/>
              <a:t>single-mode</a:t>
            </a:r>
            <a:r>
              <a:rPr lang="en-GB" dirty="0" smtClean="0"/>
              <a:t> with </a:t>
            </a:r>
            <a:r>
              <a:rPr lang="en-GB" b="1" u="sng" dirty="0" smtClean="0"/>
              <a:t>low number of bunches</a:t>
            </a:r>
            <a:endParaRPr lang="en-GB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Unforeseen power at 1.75 GHz – </a:t>
            </a:r>
            <a:r>
              <a:rPr lang="en-GB" dirty="0" smtClean="0">
                <a:solidFill>
                  <a:schemeClr val="accent6"/>
                </a:solidFill>
              </a:rPr>
              <a:t>mismatch on pick-up (feed-back antenna)</a:t>
            </a:r>
            <a:r>
              <a:rPr lang="en-GB" dirty="0" smtClean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Analytic under-represents </a:t>
            </a:r>
            <a:r>
              <a:rPr lang="en-GB" dirty="0" smtClean="0">
                <a:solidFill>
                  <a:schemeClr val="accent6"/>
                </a:solidFill>
              </a:rPr>
              <a:t>– measured profile brings us closer – more analysis of this to come.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Mode dependant coupling ratio – </a:t>
            </a:r>
            <a:r>
              <a:rPr lang="en-GB" dirty="0" smtClean="0">
                <a:solidFill>
                  <a:srgbClr val="FF0000"/>
                </a:solidFill>
              </a:rPr>
              <a:t>all power at 960 MHz (most detrimental mode) through top coupler </a:t>
            </a:r>
            <a:r>
              <a:rPr lang="en-GB" dirty="0" smtClean="0"/>
              <a:t>(see my Thursday talk).</a:t>
            </a:r>
          </a:p>
          <a:p>
            <a:pPr marL="800100" lvl="1" indent="-342900">
              <a:buAutoNum type="arabicParenR"/>
            </a:pPr>
            <a:endParaRPr lang="en-GB" dirty="0" smtClean="0"/>
          </a:p>
          <a:p>
            <a:pPr marL="342900" indent="-342900">
              <a:buAutoNum type="arabicParenR"/>
            </a:pPr>
            <a:r>
              <a:rPr lang="en-GB" dirty="0" smtClean="0"/>
              <a:t>Mode power as a function of </a:t>
            </a:r>
            <a:r>
              <a:rPr lang="en-GB" b="1" u="sng" dirty="0" smtClean="0"/>
              <a:t>bunch number</a:t>
            </a:r>
          </a:p>
          <a:p>
            <a:pPr marL="800100" lvl="1" indent="-342900">
              <a:buAutoNum type="arabicParenR"/>
            </a:pPr>
            <a:r>
              <a:rPr lang="en-GB" dirty="0" smtClean="0"/>
              <a:t>Big deviation for 590 MHz mode – investigations into Q, R/Q and I(</a:t>
            </a:r>
            <a:r>
              <a:rPr lang="el-GR" dirty="0" smtClean="0"/>
              <a:t>ω</a:t>
            </a:r>
            <a:r>
              <a:rPr lang="en-GB" dirty="0" smtClean="0"/>
              <a:t>).</a:t>
            </a:r>
          </a:p>
          <a:p>
            <a:pPr marL="342900" indent="-342900">
              <a:buAutoNum type="arabicParenR"/>
            </a:pPr>
            <a:endParaRPr lang="en-GB" dirty="0"/>
          </a:p>
          <a:p>
            <a:pPr marL="342900" indent="-342900">
              <a:buAutoNum type="arabicParenR"/>
            </a:pPr>
            <a:r>
              <a:rPr lang="en-GB" dirty="0" smtClean="0"/>
              <a:t>High Intensity</a:t>
            </a:r>
          </a:p>
          <a:p>
            <a:pPr marL="800100" lvl="1" indent="-342900">
              <a:buAutoNum type="arabicParenR"/>
            </a:pPr>
            <a:r>
              <a:rPr lang="en-GB" dirty="0" smtClean="0"/>
              <a:t>Ongoing analysis.</a:t>
            </a:r>
          </a:p>
          <a:p>
            <a:pPr marL="800100" lvl="1" indent="-342900">
              <a:buAutoNum type="arabicParenR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 smtClean="0"/>
              <a:t>On-going work: longitudinal and transverse R/Q measurement.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5914" y="6512374"/>
            <a:ext cx="2949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…Thanks again to Rama, Lee and Graeme.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19328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429373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7822"/>
            <a:ext cx="9144000" cy="748988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SPS Crab </a:t>
            </a:r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 </a:t>
            </a:r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tand</a:t>
            </a:r>
            <a:endParaRPr lang="en-GB" sz="42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945511"/>
            <a:ext cx="4092675" cy="24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660" y="1495350"/>
            <a:ext cx="3502256" cy="44769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220" y="3556318"/>
            <a:ext cx="2112235" cy="29094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1" y="945511"/>
            <a:ext cx="4091713" cy="24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 flipV="1">
            <a:off x="2001658" y="2084851"/>
            <a:ext cx="2762364" cy="10581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342525" y="2465082"/>
            <a:ext cx="0" cy="13534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021133" y="4598061"/>
            <a:ext cx="815231" cy="333904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956043" y="4387256"/>
            <a:ext cx="1386484" cy="623777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956043" y="4387255"/>
            <a:ext cx="1386483" cy="1621303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689541" y="5197906"/>
            <a:ext cx="1411288" cy="211897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218463" y="5620610"/>
            <a:ext cx="882367" cy="97069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6873043" y="5717679"/>
            <a:ext cx="963320" cy="39962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680498" y="3833492"/>
            <a:ext cx="1347887" cy="333904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105134" y="4126716"/>
            <a:ext cx="1457084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 Couplers (x3)</a:t>
            </a:r>
            <a:endParaRPr lang="en-GB" sz="1067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62402" y="3637841"/>
            <a:ext cx="61280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Tuner</a:t>
            </a:r>
            <a:endParaRPr lang="en-GB" sz="1067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83025" y="4387255"/>
            <a:ext cx="570036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FPC</a:t>
            </a:r>
            <a:endParaRPr lang="en-GB" sz="1067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68041" y="4937535"/>
            <a:ext cx="113022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DQW crab cavity (vertical)</a:t>
            </a:r>
            <a:endParaRPr lang="en-GB" sz="1067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44923" y="5413408"/>
            <a:ext cx="1060576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Helium Vessel</a:t>
            </a:r>
            <a:endParaRPr lang="en-GB" sz="1067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83024" y="5902972"/>
            <a:ext cx="120225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Cold magnetic shielding</a:t>
            </a:r>
            <a:endParaRPr lang="en-GB" sz="1067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4833675" y="2472094"/>
            <a:ext cx="1404079" cy="1133956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206857" y="3559263"/>
            <a:ext cx="89761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probe</a:t>
            </a:r>
            <a:endParaRPr lang="en-GB" sz="1067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597352"/>
            <a:ext cx="8796469" cy="260648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33" dirty="0">
                <a:latin typeface="Times" panose="02020603050405020304" pitchFamily="18" charset="0"/>
                <a:cs typeface="Times" panose="02020603050405020304" pitchFamily="18" charset="0"/>
              </a:rPr>
              <a:t>SPS Test Stand</a:t>
            </a:r>
            <a:endParaRPr lang="en-GB" sz="1333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3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9" grpId="0"/>
      <p:bldP spid="40" grpId="0"/>
      <p:bldP spid="41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429373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7822"/>
            <a:ext cx="9144000" cy="748988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4267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Non-conformity</a:t>
            </a:r>
            <a:endParaRPr lang="en-GB" sz="42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168" y="2372883"/>
            <a:ext cx="3304139" cy="37972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5510" y="977705"/>
            <a:ext cx="5184575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HOM coupler ports are </a:t>
            </a:r>
            <a:r>
              <a:rPr lang="en-GB" sz="1867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+ 5 mm</a:t>
            </a:r>
            <a:r>
              <a:rPr lang="en-GB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compared to design.</a:t>
            </a:r>
            <a:endParaRPr lang="en-GB" sz="1867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Reduces coupling to majority of HOMs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present impedance issue for SPS test.</a:t>
            </a:r>
            <a:endParaRPr lang="en-GB" sz="1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086" y="897492"/>
            <a:ext cx="3385391" cy="19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086" y="2705092"/>
            <a:ext cx="3385391" cy="192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085" y="4544879"/>
            <a:ext cx="3385391" cy="1920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597352"/>
            <a:ext cx="8796469" cy="260648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33" dirty="0">
                <a:latin typeface="Times" panose="02020603050405020304" pitchFamily="18" charset="0"/>
                <a:cs typeface="Times" panose="02020603050405020304" pitchFamily="18" charset="0"/>
              </a:rPr>
              <a:t>SPS Test Stand</a:t>
            </a:r>
          </a:p>
        </p:txBody>
      </p:sp>
    </p:spTree>
    <p:extLst>
      <p:ext uri="{BB962C8B-B14F-4D97-AF65-F5344CB8AC3E}">
        <p14:creationId xmlns:p14="http://schemas.microsoft.com/office/powerpoint/2010/main" val="8254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429373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7821"/>
            <a:ext cx="9144000" cy="748988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Field </a:t>
            </a:r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 as Fourth HOM coupler</a:t>
            </a:r>
            <a:endParaRPr lang="en-GB" sz="42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371" y="912179"/>
            <a:ext cx="8243259" cy="140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pick-up is designed extract 1 W at the fundamental mode frequency </a:t>
            </a:r>
            <a:r>
              <a:rPr lang="en-GB" sz="2133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2133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</a:t>
            </a:r>
            <a:r>
              <a:rPr lang="en-GB" sz="2133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lang="en-GB" sz="2133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= 1.6 x 10</a:t>
            </a:r>
            <a:r>
              <a:rPr lang="en-GB" sz="2133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10</a:t>
            </a:r>
            <a:r>
              <a:rPr lang="en-GB" sz="2133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GB" sz="21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also a HOM coupler for the </a:t>
            </a:r>
            <a:r>
              <a:rPr lang="en-GB" sz="213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 GHz and 1.75 </a:t>
            </a:r>
            <a:r>
              <a:rPr lang="en-GB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GHz </a:t>
            </a:r>
            <a:r>
              <a:rPr lang="en-GB" sz="213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modes</a:t>
            </a:r>
          </a:p>
          <a:p>
            <a:pPr marL="838190" lvl="1" indent="-380990">
              <a:buFont typeface="Arial" panose="020B0604020202020204" pitchFamily="34" charset="0"/>
              <a:buChar char="•"/>
            </a:pPr>
            <a:r>
              <a:rPr lang="en-GB" sz="2133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2133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cannot couple to this mode with HOM couplers.</a:t>
            </a:r>
            <a:endParaRPr lang="en-GB" sz="21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469" y="2488770"/>
            <a:ext cx="7802347" cy="25251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2517" y="4293096"/>
            <a:ext cx="2434283" cy="240400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50371" y="5157193"/>
            <a:ext cx="4793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 is made from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Cu to avoid heating.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5587" y="5537764"/>
            <a:ext cx="1508572" cy="9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7876" y="5537764"/>
            <a:ext cx="1508571" cy="9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0" y="6597352"/>
            <a:ext cx="8796469" cy="260648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33" dirty="0">
                <a:latin typeface="Times" panose="02020603050405020304" pitchFamily="18" charset="0"/>
                <a:cs typeface="Times" panose="02020603050405020304" pitchFamily="18" charset="0"/>
              </a:rPr>
              <a:t>HOM Ancillaries</a:t>
            </a:r>
          </a:p>
        </p:txBody>
      </p:sp>
    </p:spTree>
    <p:extLst>
      <p:ext uri="{BB962C8B-B14F-4D97-AF65-F5344CB8AC3E}">
        <p14:creationId xmlns:p14="http://schemas.microsoft.com/office/powerpoint/2010/main" val="262413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429373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7822"/>
            <a:ext cx="9144000" cy="748988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Mode Measurements</a:t>
            </a:r>
            <a:endParaRPr lang="en-GB" sz="4267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509" y="977705"/>
            <a:ext cx="853129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measurements using VNA in </a:t>
            </a:r>
            <a:r>
              <a:rPr lang="en-GB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cryomodule</a:t>
            </a:r>
            <a:r>
              <a:rPr lang="en-GB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cold test in M7 </a:t>
            </a:r>
            <a:r>
              <a:rPr lang="en-GB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buncker</a:t>
            </a:r>
            <a:r>
              <a:rPr lang="en-GB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lh3.googleusercontent.com/BezzsSEzd8B3E4teoLBtnYHEYePC4ufYZHLk0v69butqO1Yy_bhd5XVrIcES9VH5vFNfbHk_zIJHuB9TNWlLJuTqqUr0ETpGHG-LMfJptK-tSvjd-WKiG9dAFYJnqWUpAxUooC1GGrGjnUOJACl7NG75BpCKheoiSLVynxX-0u9BGV2sND29w9dGIR6x3VSZ7qclSo7IFDME13xSu_wdpQ6deUSAcMJkpOrbf7-346XH1u-oGXgaLldkz55voQaEMLnDopu8twvfD9L8e5yOV2oLq7-i5wiwdYxAzH9iKhN1WfDjf4htJAz4gkRn559_nf3JljpiCr-y8FsyKyjCtzG3DEZ943i0mc4tyzEQ7JXQpqbfTDeGy_YclQYPrqvHlfPvEU5Du23l58qZDwbPLZaFV5H7hXGKffanIeUf4R1ctQZRPseqQ0fuwnu2soQ3_nYrEy3DQzfetLAKZz61iJlMU3A7D_2xI66YTcWDDqRixYmV7i__HXG2KaktQHVA_sf6yfYVZvDa8ZgAkRK1G2Ex5_Woy6dSXCfv8E2DRK-whaS1A7ujSn8Y-IcRfP38i882fDFHKFOY93M8N2lvakWbe25JnWJ_CQMk9R-g8Vkc3uR1QK9Tms5Q-iEFkDc=w738-h983-no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0125" y="1700809"/>
            <a:ext cx="3552395" cy="453996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1947" y="1796819"/>
            <a:ext cx="4777951" cy="43302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97352"/>
            <a:ext cx="8796469" cy="260648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33" dirty="0">
                <a:latin typeface="Times" panose="02020603050405020304" pitchFamily="18" charset="0"/>
                <a:cs typeface="Times" panose="02020603050405020304" pitchFamily="18" charset="0"/>
              </a:rPr>
              <a:t>Pre-Installation</a:t>
            </a:r>
            <a:endParaRPr lang="en-GB" sz="1333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40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429373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7822"/>
            <a:ext cx="9144000" cy="748988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Mode Measurements</a:t>
            </a:r>
            <a:endParaRPr lang="en-GB" sz="4267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509" y="977705"/>
            <a:ext cx="853129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measurements using VNA in </a:t>
            </a:r>
            <a:r>
              <a:rPr lang="en-GB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cryomodule</a:t>
            </a:r>
            <a:r>
              <a:rPr lang="en-GB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cold test in M7 </a:t>
            </a:r>
            <a:r>
              <a:rPr lang="en-GB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buncker</a:t>
            </a:r>
            <a:r>
              <a:rPr lang="en-GB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593899"/>
            <a:ext cx="3936437" cy="22325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0171" y="1732007"/>
            <a:ext cx="4653224" cy="38174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Straight Arrow Connector 12"/>
          <p:cNvCxnSpPr/>
          <p:nvPr/>
        </p:nvCxnSpPr>
        <p:spPr>
          <a:xfrm>
            <a:off x="3611893" y="1950984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95536" y="4868571"/>
                <a:ext cx="3648405" cy="15338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67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Deviations are hence:</a:t>
                </a:r>
              </a:p>
              <a:p>
                <a:endParaRPr lang="en-GB" sz="9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=0.003</m:t>
                      </m:r>
                    </m:oMath>
                  </m:oMathPara>
                </a14:m>
                <a:endPara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  <m:r>
                            <a:rPr lang="en-GB" sz="1600" i="1" baseline="-250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  <m:r>
                            <a:rPr lang="en-GB" sz="1600" i="1" baseline="-250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</m:t>
                      </m:r>
                      <m:r>
                        <a:rPr lang="en-GB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868571"/>
                <a:ext cx="3648405" cy="15338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>
            <a:off x="3803915" y="5246190"/>
            <a:ext cx="672075" cy="4046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6597352"/>
            <a:ext cx="8796469" cy="260648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33" dirty="0">
                <a:latin typeface="Times" panose="02020603050405020304" pitchFamily="18" charset="0"/>
                <a:cs typeface="Times" panose="02020603050405020304" pitchFamily="18" charset="0"/>
              </a:rPr>
              <a:t>Pre-Installation</a:t>
            </a:r>
          </a:p>
        </p:txBody>
      </p:sp>
    </p:spTree>
    <p:extLst>
      <p:ext uri="{BB962C8B-B14F-4D97-AF65-F5344CB8AC3E}">
        <p14:creationId xmlns:p14="http://schemas.microsoft.com/office/powerpoint/2010/main" val="320276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429373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7822"/>
            <a:ext cx="9144000" cy="748988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Modified Impedance </a:t>
            </a:r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pectra</a:t>
            </a:r>
            <a:endParaRPr lang="en-GB" sz="4267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509" y="977705"/>
            <a:ext cx="8531291" cy="152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Impedance spectra: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GB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Frequencies and </a:t>
            </a:r>
            <a:r>
              <a:rPr lang="en-GB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sz="1867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values are known for a large number of modes.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GB" sz="1867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Simulated spectra altered for both cavities.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GB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Note, remembering to use the +5 mm simulation results!</a:t>
            </a:r>
          </a:p>
          <a:p>
            <a:pPr marL="1066773" lvl="1" indent="-457189">
              <a:buFont typeface="+mj-lt"/>
              <a:buAutoNum type="arabicPeriod"/>
            </a:pPr>
            <a:endParaRPr lang="en-GB" sz="1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31" y="2521912"/>
            <a:ext cx="5665424" cy="37874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H="1">
            <a:off x="4572795" y="4005064"/>
            <a:ext cx="1824203" cy="8850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04976" y="3044957"/>
            <a:ext cx="2783515" cy="107760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0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both cavities the 960 MHz mode has increased in frequency.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0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BELOW to ABOVE the harmonic!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0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shows it is feasible for the mode to be excited by the 24</a:t>
            </a:r>
            <a:r>
              <a:rPr lang="en-GB" sz="1067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10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harmonic at 25 ns bunch spacing.</a:t>
            </a:r>
            <a:endParaRPr lang="en-GB" sz="10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97352"/>
            <a:ext cx="8796469" cy="260648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33" dirty="0">
                <a:latin typeface="Times" panose="02020603050405020304" pitchFamily="18" charset="0"/>
                <a:cs typeface="Times" panose="02020603050405020304" pitchFamily="18" charset="0"/>
              </a:rPr>
              <a:t>Beam</a:t>
            </a:r>
            <a:endParaRPr lang="en-GB" sz="1333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55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429373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7822"/>
            <a:ext cx="9144000" cy="748988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Measurements with Beam</a:t>
            </a:r>
            <a:endParaRPr lang="en-GB" sz="4267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510" y="977704"/>
            <a:ext cx="8832981" cy="2390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aims:</a:t>
            </a:r>
          </a:p>
          <a:p>
            <a:pPr marL="1066773" lvl="1" indent="-457189">
              <a:buFont typeface="+mj-lt"/>
              <a:buAutoNum type="arabicPeriod"/>
            </a:pPr>
            <a:r>
              <a:rPr lang="en-GB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Validate we can </a:t>
            </a:r>
            <a:r>
              <a:rPr lang="en-GB" sz="1867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 HOM power</a:t>
            </a:r>
            <a:r>
              <a:rPr lang="en-GB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accurately</a:t>
            </a:r>
            <a:r>
              <a:rPr lang="en-GB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66773" lvl="1" indent="-457189">
              <a:buFont typeface="+mj-lt"/>
              <a:buAutoNum type="arabicPeriod"/>
            </a:pPr>
            <a:r>
              <a:rPr lang="en-GB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Validate we have not </a:t>
            </a:r>
            <a:r>
              <a:rPr lang="en-GB" sz="1867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‘missed modes’</a:t>
            </a:r>
            <a:r>
              <a:rPr lang="en-GB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simulation.</a:t>
            </a:r>
          </a:p>
          <a:p>
            <a:pPr marL="1066773" lvl="1" indent="-457189">
              <a:buFont typeface="+mj-lt"/>
              <a:buAutoNum type="arabicPeriod"/>
            </a:pPr>
            <a:r>
              <a:rPr lang="en-GB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Validate </a:t>
            </a:r>
            <a:r>
              <a:rPr lang="en-GB" sz="1867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increases with intensity</a:t>
            </a:r>
            <a:r>
              <a:rPr lang="en-GB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(and bunch number) </a:t>
            </a:r>
            <a:r>
              <a:rPr lang="en-GB" sz="1867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expected</a:t>
            </a:r>
            <a:r>
              <a:rPr lang="en-GB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66773" lvl="1" indent="-457189">
              <a:buFont typeface="+mj-lt"/>
              <a:buAutoNum type="arabicPeriod"/>
            </a:pPr>
            <a:endParaRPr lang="en-GB" sz="1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186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Analytic calculations: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186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binomial distribution was </a:t>
            </a:r>
            <a:r>
              <a:rPr lang="en-GB" sz="186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lang="en-GB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represent the bunch profile.</a:t>
            </a:r>
          </a:p>
          <a:p>
            <a:pPr marL="1066773" lvl="1" indent="-457189">
              <a:buFont typeface="+mj-lt"/>
              <a:buAutoNum type="arabicPeriod"/>
            </a:pPr>
            <a:endParaRPr lang="en-GB" sz="1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58" y="3686817"/>
            <a:ext cx="4258365" cy="2400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168678" y="3125256"/>
            <a:ext cx="405680" cy="8446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6440" y="3319462"/>
            <a:ext cx="2421615" cy="290060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162096" y="3228985"/>
            <a:ext cx="63437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H1</a:t>
            </a:r>
          </a:p>
          <a:p>
            <a:r>
              <a:rPr lang="en-GB" sz="2400" dirty="0"/>
              <a:t>H2</a:t>
            </a:r>
          </a:p>
          <a:p>
            <a:r>
              <a:rPr lang="en-GB" sz="2400" dirty="0"/>
              <a:t>H3</a:t>
            </a:r>
            <a:endParaRPr lang="en-GB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226977" y="3498416"/>
            <a:ext cx="935120" cy="2382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1"/>
          </p:cNvCxnSpPr>
          <p:nvPr/>
        </p:nvCxnSpPr>
        <p:spPr>
          <a:xfrm flipH="1">
            <a:off x="6588633" y="3844539"/>
            <a:ext cx="1573463" cy="21004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226977" y="4256685"/>
            <a:ext cx="935120" cy="12000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6597352"/>
            <a:ext cx="8796469" cy="260648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33" dirty="0">
                <a:latin typeface="Times" panose="02020603050405020304" pitchFamily="18" charset="0"/>
                <a:cs typeface="Times" panose="02020603050405020304" pitchFamily="18" charset="0"/>
              </a:rPr>
              <a:t>Beam</a:t>
            </a:r>
          </a:p>
        </p:txBody>
      </p:sp>
    </p:spTree>
    <p:extLst>
      <p:ext uri="{BB962C8B-B14F-4D97-AF65-F5344CB8AC3E}">
        <p14:creationId xmlns:p14="http://schemas.microsoft.com/office/powerpoint/2010/main" val="40840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429373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7821"/>
            <a:ext cx="9144000" cy="748988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Meas. with Beam: </a:t>
            </a:r>
            <a:r>
              <a:rPr lang="en-GB" sz="4267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Bunch</a:t>
            </a:r>
            <a:endParaRPr lang="en-GB" sz="4267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300" y="3450324"/>
            <a:ext cx="6771529" cy="268829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99"/>
          <a:stretch/>
        </p:blipFill>
        <p:spPr>
          <a:xfrm>
            <a:off x="1247303" y="954046"/>
            <a:ext cx="6771528" cy="258076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-228533" y="790202"/>
            <a:ext cx="214799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67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27/08/2018: MD4</a:t>
            </a:r>
            <a:endParaRPr lang="en-GB" sz="1467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6204" y="756122"/>
            <a:ext cx="1622625" cy="297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Cavity 1 - HOMC1</a:t>
            </a:r>
            <a:endParaRPr lang="en-GB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96205" y="3360935"/>
            <a:ext cx="1622625" cy="297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Cavity 2 - HOMC1</a:t>
            </a:r>
            <a:endParaRPr lang="en-GB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4075" y="5885788"/>
            <a:ext cx="3552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Analytic underestimates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Unforeseen power at 1.8 GHz</a:t>
            </a:r>
            <a:endParaRPr lang="en-GB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Elbow Connector 15"/>
          <p:cNvCxnSpPr>
            <a:endCxn id="14" idx="1"/>
          </p:cNvCxnSpPr>
          <p:nvPr/>
        </p:nvCxnSpPr>
        <p:spPr>
          <a:xfrm>
            <a:off x="2651787" y="5760195"/>
            <a:ext cx="2592288" cy="433371"/>
          </a:xfrm>
          <a:prstGeom prst="bentConnector3">
            <a:avLst>
              <a:gd name="adj1" fmla="val 474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6597352"/>
            <a:ext cx="8796469" cy="260648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33" dirty="0">
                <a:latin typeface="Times" panose="02020603050405020304" pitchFamily="18" charset="0"/>
                <a:cs typeface="Times" panose="02020603050405020304" pitchFamily="18" charset="0"/>
              </a:rPr>
              <a:t>Beam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38669" y="1535592"/>
            <a:ext cx="1305331" cy="666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33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Predicted is total power, not accounting for intra-coupler power flux.</a:t>
            </a:r>
            <a:endParaRPr lang="en-GB" sz="933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06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1012</Words>
  <Application>Microsoft Office PowerPoint</Application>
  <PresentationFormat>On-screen Show (4:3)</PresentationFormat>
  <Paragraphs>209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Mangal</vt:lpstr>
      <vt:lpstr>Times</vt:lpstr>
      <vt:lpstr>Times New Roman</vt:lpstr>
      <vt:lpstr>Wingdings</vt:lpstr>
      <vt:lpstr>Office Theme</vt:lpstr>
      <vt:lpstr>SPS-DQW HOM Measurements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SPS-DQW HOM Measurements</dc:title>
  <dc:creator>James Alexander Mitchell</dc:creator>
  <cp:lastModifiedBy>James Alexander Mitchell</cp:lastModifiedBy>
  <cp:revision>28</cp:revision>
  <cp:lastPrinted>2018-10-13T16:13:20Z</cp:lastPrinted>
  <dcterms:created xsi:type="dcterms:W3CDTF">2018-10-13T14:08:16Z</dcterms:created>
  <dcterms:modified xsi:type="dcterms:W3CDTF">2018-10-13T16:35:00Z</dcterms:modified>
</cp:coreProperties>
</file>