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1" r:id="rId2"/>
    <p:sldId id="285" r:id="rId3"/>
    <p:sldId id="273" r:id="rId4"/>
    <p:sldId id="275" r:id="rId5"/>
    <p:sldId id="277" r:id="rId6"/>
    <p:sldId id="278" r:id="rId7"/>
    <p:sldId id="279" r:id="rId8"/>
    <p:sldId id="280" r:id="rId9"/>
    <p:sldId id="281" r:id="rId10"/>
    <p:sldId id="282" r:id="rId11"/>
    <p:sldId id="288" r:id="rId12"/>
    <p:sldId id="287" r:id="rId13"/>
    <p:sldId id="289" r:id="rId14"/>
    <p:sldId id="284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Alexander Mitchell" initials="JAM" lastIdx="2" clrIdx="0">
    <p:extLst>
      <p:ext uri="{19B8F6BF-5375-455C-9EA6-DF929625EA0E}">
        <p15:presenceInfo xmlns:p15="http://schemas.microsoft.com/office/powerpoint/2012/main" userId="S-1-5-21-1526224874-1540688658-1361462980-43975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06" autoAdjust="0"/>
    <p:restoredTop sz="94660"/>
  </p:normalViewPr>
  <p:slideViewPr>
    <p:cSldViewPr snapToGrid="0">
      <p:cViewPr>
        <p:scale>
          <a:sx n="100" d="100"/>
          <a:sy n="100" d="100"/>
        </p:scale>
        <p:origin x="1134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D0E95-CF5B-4131-A821-0A3BB75068DB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7D22-96F2-4C8E-A418-0A9103ABFF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386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4240-0D59-4AFC-80C1-C6A0D3750377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365A-C3D4-4F33-B8BC-E9BE83F00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1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64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5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0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X-scale</a:t>
            </a:r>
          </a:p>
          <a:p>
            <a:r>
              <a:rPr lang="en-US" dirty="0" smtClean="0"/>
              <a:t>Differences in coupling </a:t>
            </a:r>
            <a:r>
              <a:rPr lang="mr-IN" dirty="0" smtClean="0"/>
              <a:t>–</a:t>
            </a:r>
            <a:r>
              <a:rPr lang="en-US" dirty="0" smtClean="0"/>
              <a:t> under investigation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9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0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5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3402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 smtClean="0"/>
              <a:t>Presentation title - line 1 - Arial 30pt - bold HiLumi dark grey - line 2</a:t>
            </a:r>
            <a:br>
              <a:rPr lang="en-GB" noProof="0" dirty="0" smtClean="0"/>
            </a:br>
            <a:r>
              <a:rPr lang="en-GB" noProof="0" dirty="0" smtClean="0"/>
              <a:t>line 3</a:t>
            </a:r>
            <a:br>
              <a:rPr lang="en-GB" noProof="0" dirty="0" smtClean="0"/>
            </a:br>
            <a:r>
              <a:rPr lang="en-GB" noProof="0" dirty="0" smtClean="0"/>
              <a:t>line 4   </a:t>
            </a:r>
            <a:endParaRPr lang="en-GB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 smtClean="0"/>
              <a:t>Author(s</a:t>
            </a:r>
            <a:r>
              <a:rPr lang="en-GB" noProof="0" dirty="0" smtClean="0"/>
              <a:t>)  - Arial 20 pt – </a:t>
            </a:r>
            <a:r>
              <a:rPr lang="en-GB" noProof="0" dirty="0" err="1" smtClean="0"/>
              <a:t>HiLumi</a:t>
            </a:r>
            <a:r>
              <a:rPr lang="en-GB" noProof="0" dirty="0" smtClean="0"/>
              <a:t> dark grey</a:t>
            </a:r>
            <a:endParaRPr lang="en-GB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1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fr-FR" noProof="0" dirty="0" smtClean="0"/>
              <a:t>Thomas Jones - STFC - 21/04/16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1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3" y="381002"/>
            <a:ext cx="3134659" cy="1694169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49"/>
            <a:ext cx="6480000" cy="349251"/>
          </a:xfrm>
        </p:spPr>
        <p:txBody>
          <a:bodyPr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891" marR="0" lvl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6" y="6130291"/>
            <a:ext cx="685163" cy="674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94" y="6130291"/>
            <a:ext cx="544445" cy="67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28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95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9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2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7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7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7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1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2238-8D2C-4B4C-B018-974E98B866ED}" type="datetimeFigureOut">
              <a:rPr lang="en-GB" smtClean="0"/>
              <a:t>14/10/2018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1D71-0531-4914-BAA8-94507B7CD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3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51"/>
          <a:stretch/>
        </p:blipFill>
        <p:spPr>
          <a:xfrm>
            <a:off x="1" y="0"/>
            <a:ext cx="9143999" cy="686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5534" y="2180862"/>
            <a:ext cx="7389441" cy="1238199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ts val="4667"/>
              </a:lnSpc>
            </a:pPr>
            <a:r>
              <a:rPr lang="en-GB" sz="3733" dirty="0" smtClean="0">
                <a:solidFill>
                  <a:schemeClr val="bg1"/>
                </a:solidFill>
              </a:rPr>
              <a:t>DQW HOM Update and Recent Developments</a:t>
            </a:r>
            <a:endParaRPr lang="en-GB" sz="3733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6123" y="3708499"/>
            <a:ext cx="4074942" cy="1200647"/>
          </a:xfrm>
          <a:solidFill>
            <a:srgbClr val="3998B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J. A. Mitchell </a:t>
            </a:r>
            <a:r>
              <a:rPr lang="en-GB" b="1" baseline="30000" dirty="0">
                <a:solidFill>
                  <a:schemeClr val="bg1"/>
                </a:solidFill>
              </a:rPr>
              <a:t>1, 2</a:t>
            </a:r>
          </a:p>
          <a:p>
            <a:pPr algn="ctr"/>
            <a:endParaRPr lang="en-GB" sz="300" b="1" dirty="0">
              <a:solidFill>
                <a:schemeClr val="bg1"/>
              </a:solidFill>
            </a:endParaRPr>
          </a:p>
          <a:p>
            <a:pPr algn="ctr"/>
            <a:r>
              <a:rPr lang="en-GB" sz="1200" baseline="30000" dirty="0">
                <a:solidFill>
                  <a:schemeClr val="bg1"/>
                </a:solidFill>
              </a:rPr>
              <a:t>1</a:t>
            </a:r>
            <a:r>
              <a:rPr lang="en-GB" sz="1200" dirty="0">
                <a:solidFill>
                  <a:schemeClr val="bg1"/>
                </a:solidFill>
              </a:rPr>
              <a:t>Engineering Department, Lancaster University: </a:t>
            </a:r>
            <a:r>
              <a:rPr lang="en-GB" sz="1200" i="1" dirty="0">
                <a:solidFill>
                  <a:schemeClr val="bg1"/>
                </a:solidFill>
              </a:rPr>
              <a:t>Graeme Burt</a:t>
            </a:r>
          </a:p>
          <a:p>
            <a:pPr algn="ctr"/>
            <a:r>
              <a:rPr lang="en-GB" sz="1200" baseline="30000" dirty="0">
                <a:solidFill>
                  <a:schemeClr val="bg1"/>
                </a:solidFill>
              </a:rPr>
              <a:t>2</a:t>
            </a:r>
            <a:r>
              <a:rPr lang="en-GB" sz="1200" dirty="0">
                <a:solidFill>
                  <a:schemeClr val="bg1"/>
                </a:solidFill>
              </a:rPr>
              <a:t>BE-RF Section, CERN: </a:t>
            </a:r>
            <a:r>
              <a:rPr lang="en-GB" sz="1200" i="1" dirty="0">
                <a:solidFill>
                  <a:schemeClr val="bg1"/>
                </a:solidFill>
              </a:rPr>
              <a:t>Rama Calaga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23595" y="5129174"/>
            <a:ext cx="7199999" cy="589680"/>
          </a:xfrm>
        </p:spPr>
        <p:txBody>
          <a:bodyPr>
            <a:noAutofit/>
          </a:bodyPr>
          <a:lstStyle/>
          <a:p>
            <a:pPr algn="ctr"/>
            <a:r>
              <a:rPr lang="en-GB" sz="1600" dirty="0" smtClean="0"/>
              <a:t>8th </a:t>
            </a:r>
            <a:r>
              <a:rPr lang="en-GB" sz="1600" dirty="0"/>
              <a:t>HL-LHC Collaboration </a:t>
            </a:r>
            <a:r>
              <a:rPr lang="en-GB" sz="1600" dirty="0" smtClean="0"/>
              <a:t>Meeting</a:t>
            </a:r>
          </a:p>
          <a:p>
            <a:pPr algn="ctr"/>
            <a:r>
              <a:rPr lang="en-GB" sz="1600" dirty="0" smtClean="0"/>
              <a:t>CERN</a:t>
            </a:r>
            <a:r>
              <a:rPr lang="en-GB" sz="1600" dirty="0"/>
              <a:t>, Geneva, </a:t>
            </a:r>
            <a:r>
              <a:rPr lang="en-GB" sz="1600" dirty="0" smtClean="0"/>
              <a:t>Switzerland, </a:t>
            </a:r>
            <a:r>
              <a:rPr lang="en-GB" sz="1600" dirty="0" smtClean="0"/>
              <a:t>18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</a:t>
            </a:r>
            <a:r>
              <a:rPr lang="en-GB" sz="1600" dirty="0" smtClean="0"/>
              <a:t>October </a:t>
            </a:r>
            <a:r>
              <a:rPr lang="en-GB" sz="16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4566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893"/>
          <a:stretch/>
        </p:blipFill>
        <p:spPr>
          <a:xfrm>
            <a:off x="450115" y="909145"/>
            <a:ext cx="8055327" cy="25786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Evolution: Where we are today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1455" y="2029441"/>
            <a:ext cx="307234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11455" y="1150939"/>
            <a:ext cx="318297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Assembly constraints…</a:t>
            </a:r>
            <a:endParaRPr lang="en-GB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3682" y="1209904"/>
            <a:ext cx="864096" cy="379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at HiLumi’17</a:t>
            </a:r>
            <a:endParaRPr lang="en-GB" sz="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55" y="3992918"/>
            <a:ext cx="3519721" cy="19961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6589" y="3698349"/>
            <a:ext cx="4232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Following the coupler presented at HiLumi’17 some alterations for easier assembly.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 V2.2 and 2.3 started to increase the power of the 960 MHz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As the SPS tests showed up that all of this power goes through one HOM coupler, </a:t>
            </a:r>
            <a:r>
              <a:rPr lang="en-GB" b="1" u="sng" dirty="0" smtClean="0"/>
              <a:t>VERSION 2.1</a:t>
            </a:r>
            <a:r>
              <a:rPr lang="en-GB" dirty="0" smtClean="0"/>
              <a:t> was selected.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8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beam pipe damper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173" y="964023"/>
            <a:ext cx="3557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Antenna is also HOM coupler.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SPS tests showed that ‘mushroom’ was coupling to the beam and creating difficulties for LLRF feedback.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77"/>
          <a:stretch/>
        </p:blipFill>
        <p:spPr>
          <a:xfrm>
            <a:off x="4106849" y="845055"/>
            <a:ext cx="4579951" cy="17152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flipV="1">
            <a:off x="3363402" y="1804946"/>
            <a:ext cx="1208598" cy="477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8567" y="2575016"/>
            <a:ext cx="241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P. Baudrenghien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31173" y="2916842"/>
            <a:ext cx="846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Hence separated into HOM damper and antenna.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29" y="3679271"/>
            <a:ext cx="4319416" cy="168016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H="1">
            <a:off x="1070646" y="3552658"/>
            <a:ext cx="901278" cy="870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43774" y="3319846"/>
            <a:ext cx="191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New Port</a:t>
            </a:r>
            <a:endParaRPr lang="en-GB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25334" y="4897167"/>
            <a:ext cx="595951" cy="656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75973" y="5553374"/>
            <a:ext cx="191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1.5 and 1.75 GHz HOM damper</a:t>
            </a:r>
            <a:endParaRPr lang="en-GB" sz="12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88188" y="3552658"/>
            <a:ext cx="594032" cy="14862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60038" y="3307921"/>
            <a:ext cx="191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Mushroom removed</a:t>
            </a:r>
            <a:endParaRPr lang="en-GB" sz="12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700" y="4048045"/>
            <a:ext cx="2630687" cy="2622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5553192" y="3200245"/>
            <a:ext cx="348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Currently deciding between copper and niobium.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</a:t>
            </a:r>
            <a:r>
              <a:rPr lang="en-GB" sz="1200" dirty="0" smtClean="0"/>
              <a:t>reliminary simulations show copper is okay.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Feedthrough and boundary conditions under current analysis!</a:t>
            </a:r>
            <a:endParaRPr lang="en-GB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343" y="6290873"/>
            <a:ext cx="556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… could also be used as second antenna if primary fails, although ~10 x lower coupling.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7342" y="6512374"/>
            <a:ext cx="58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… antenna will also be modified – see S. Verdu-Andres’ Talk (Thursday: DQW and RFD PUs)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69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77" y="844468"/>
            <a:ext cx="3561669" cy="45725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DQW HOMC: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112644" y="2923999"/>
                <a:ext cx="4690611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Operation</a:t>
                </a: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b="1" dirty="0" smtClean="0">
                    <a:solidFill>
                      <a:srgbClr val="008500"/>
                    </a:solidFill>
                  </a:rPr>
                  <a:t>Quarter </a:t>
                </a:r>
                <a:r>
                  <a:rPr lang="en-US" sz="1200" b="1" dirty="0">
                    <a:solidFill>
                      <a:srgbClr val="008500"/>
                    </a:solidFill>
                  </a:rPr>
                  <a:t>wave rejection filter </a:t>
                </a:r>
                <a:r>
                  <a:rPr lang="mr-IN" sz="1200" b="1" dirty="0">
                    <a:solidFill>
                      <a:srgbClr val="008500"/>
                    </a:solidFill>
                  </a:rPr>
                  <a:t>–</a:t>
                </a:r>
                <a:r>
                  <a:rPr lang="en-US" sz="1200" b="1" dirty="0">
                    <a:solidFill>
                      <a:srgbClr val="008500"/>
                    </a:solidFill>
                  </a:rPr>
                  <a:t> centered at fundamental mode.</a:t>
                </a: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b="1" dirty="0">
                    <a:solidFill>
                      <a:srgbClr val="FF0000"/>
                    </a:solidFill>
                  </a:rPr>
                  <a:t>Harmonics reject also.</a:t>
                </a:r>
              </a:p>
              <a:p>
                <a:pPr marL="380990" indent="-380990">
                  <a:buFont typeface="Arial" charset="0"/>
                  <a:buChar char="•"/>
                </a:pPr>
                <a:endParaRPr lang="en-US" sz="1200" dirty="0"/>
              </a:p>
              <a:p>
                <a:r>
                  <a:rPr lang="en-US" sz="1200" dirty="0"/>
                  <a:t>Advantages</a:t>
                </a: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dirty="0">
                    <a:solidFill>
                      <a:srgbClr val="008500"/>
                    </a:solidFill>
                  </a:rPr>
                  <a:t>Loop type coupling </a:t>
                </a:r>
                <a:r>
                  <a:rPr lang="mr-IN" sz="1200" dirty="0">
                    <a:solidFill>
                      <a:srgbClr val="008500"/>
                    </a:solidFill>
                  </a:rPr>
                  <a:t>–</a:t>
                </a:r>
                <a:r>
                  <a:rPr lang="en-GB" sz="1200" dirty="0">
                    <a:solidFill>
                      <a:srgbClr val="008500"/>
                    </a:solidFill>
                  </a:rPr>
                  <a:t> </a:t>
                </a:r>
                <a:r>
                  <a:rPr lang="en-US" sz="1200" dirty="0">
                    <a:solidFill>
                      <a:srgbClr val="008500"/>
                    </a:solidFill>
                  </a:rPr>
                  <a:t>magnetic coupling to HOMs </a:t>
                </a:r>
                <a:r>
                  <a:rPr lang="mr-IN" sz="1200" dirty="0">
                    <a:solidFill>
                      <a:srgbClr val="008500"/>
                    </a:solidFill>
                  </a:rPr>
                  <a:t>–</a:t>
                </a:r>
                <a:r>
                  <a:rPr lang="en-US" sz="1200" dirty="0">
                    <a:solidFill>
                      <a:srgbClr val="008500"/>
                    </a:solidFill>
                  </a:rPr>
                  <a:t> good broad-band damping.</a:t>
                </a: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dirty="0">
                    <a:solidFill>
                      <a:srgbClr val="008500"/>
                    </a:solidFill>
                  </a:rPr>
                  <a:t>High H-Field on cooled section </a:t>
                </a:r>
                <a:r>
                  <a:rPr lang="mr-IN" sz="1200" dirty="0">
                    <a:solidFill>
                      <a:srgbClr val="008500"/>
                    </a:solidFill>
                  </a:rPr>
                  <a:t>–</a:t>
                </a:r>
                <a:r>
                  <a:rPr lang="en-US" sz="1200" dirty="0">
                    <a:solidFill>
                      <a:srgbClr val="008500"/>
                    </a:solidFill>
                  </a:rPr>
                  <a:t> no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200">
                        <a:solidFill>
                          <a:srgbClr val="008500"/>
                        </a:solidFill>
                        <a:latin typeface="Cambria Math" charset="0"/>
                      </a:rPr>
                      <m:t>Δ</m:t>
                    </m:r>
                  </m:oMath>
                </a14:m>
                <a:r>
                  <a:rPr lang="en-US" sz="1200" dirty="0">
                    <a:solidFill>
                      <a:srgbClr val="008500"/>
                    </a:solidFill>
                  </a:rPr>
                  <a:t>T to He.</a:t>
                </a: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dirty="0">
                    <a:solidFill>
                      <a:srgbClr val="008500"/>
                    </a:solidFill>
                  </a:rPr>
                  <a:t>Very easy to manufacture - mass produce.</a:t>
                </a:r>
              </a:p>
              <a:p>
                <a:pPr marL="380990" indent="-380990">
                  <a:buFont typeface="Arial" charset="0"/>
                  <a:buChar char="•"/>
                </a:pPr>
                <a:endParaRPr lang="en-US" sz="1200" dirty="0"/>
              </a:p>
              <a:p>
                <a:r>
                  <a:rPr lang="en-US" sz="1200" dirty="0"/>
                  <a:t>Disadvantages</a:t>
                </a:r>
                <a:endParaRPr lang="en-US" sz="1200" dirty="0"/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dirty="0">
                    <a:solidFill>
                      <a:srgbClr val="FF0000"/>
                    </a:solidFill>
                  </a:rPr>
                  <a:t>Gasket heat-load </a:t>
                </a:r>
                <a:r>
                  <a:rPr lang="mr-IN" sz="1200" dirty="0">
                    <a:solidFill>
                      <a:srgbClr val="FF0000"/>
                    </a:solidFill>
                  </a:rPr>
                  <a:t>–</a:t>
                </a:r>
                <a:r>
                  <a:rPr lang="en-US" sz="1200" dirty="0">
                    <a:solidFill>
                      <a:srgbClr val="FF0000"/>
                    </a:solidFill>
                  </a:rPr>
                  <a:t> 1000 x higher than LC 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stopband (~0.5)</a:t>
                </a:r>
                <a:endParaRPr lang="en-US" sz="1200" dirty="0">
                  <a:solidFill>
                    <a:srgbClr val="FF0000"/>
                  </a:solidFill>
                </a:endParaRPr>
              </a:p>
              <a:p>
                <a:pPr marL="380990" indent="-380990">
                  <a:buFont typeface="Arial" charset="0"/>
                  <a:buChar char="•"/>
                </a:pPr>
                <a:r>
                  <a:rPr lang="en-US" sz="1200" dirty="0">
                    <a:solidFill>
                      <a:srgbClr val="FF0000"/>
                    </a:solidFill>
                  </a:rPr>
                  <a:t>Harmonics can be moved slightly but will always be present.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644" y="2923999"/>
                <a:ext cx="4690611" cy="2492990"/>
              </a:xfrm>
              <a:prstGeom prst="rect">
                <a:avLst/>
              </a:prstGeom>
              <a:blipFill>
                <a:blip r:embed="rId3"/>
                <a:stretch>
                  <a:fillRect l="-130" t="-244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1030365" y="970486"/>
            <a:ext cx="0" cy="432048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3760" y="4440718"/>
                <a:ext cx="2767054" cy="384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1" i="1">
                              <a:latin typeface="Cambria Math" charset="0"/>
                            </a:rPr>
                            <m:t>𝝀</m:t>
                          </m:r>
                        </m:num>
                        <m:den>
                          <m:r>
                            <a:rPr lang="en-GB" sz="1000" b="1" i="1">
                              <a:latin typeface="Cambria Math" charset="0"/>
                            </a:rPr>
                            <m:t>𝟒</m:t>
                          </m:r>
                        </m:den>
                      </m:f>
                      <m:r>
                        <a:rPr lang="en-GB" sz="1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GB" sz="1000" b="1" i="1">
                          <a:latin typeface="Cambria Math" charset="0"/>
                        </a:rPr>
                        <m:t>(</m:t>
                      </m:r>
                      <m:r>
                        <a:rPr lang="en-GB" sz="1000" b="1" i="1">
                          <a:latin typeface="Cambria Math" charset="0"/>
                        </a:rPr>
                        <m:t>𝒄</m:t>
                      </m:r>
                      <m:r>
                        <a:rPr lang="en-GB" sz="1000" b="1" i="1">
                          <a:latin typeface="Cambria Math" charset="0"/>
                        </a:rPr>
                        <m:t>/</m:t>
                      </m:r>
                      <m:r>
                        <a:rPr lang="en-GB" sz="1000" b="1" i="1">
                          <a:latin typeface="Cambria Math" charset="0"/>
                        </a:rPr>
                        <m:t>𝒇</m:t>
                      </m:r>
                      <m:r>
                        <a:rPr lang="en-GB" sz="1000" b="1" i="1">
                          <a:latin typeface="Cambria Math" charset="0"/>
                        </a:rPr>
                        <m:t>)/</m:t>
                      </m:r>
                      <m:r>
                        <a:rPr lang="en-GB" sz="1000" b="1" i="1">
                          <a:latin typeface="Cambria Math" charset="0"/>
                        </a:rPr>
                        <m:t>𝟒</m:t>
                      </m:r>
                      <m:r>
                        <a:rPr lang="en-GB" sz="1000" b="1" i="1">
                          <a:latin typeface="Cambria Math" charset="0"/>
                        </a:rPr>
                        <m:t>=(</m:t>
                      </m:r>
                      <m:r>
                        <a:rPr lang="en-GB" sz="1000" b="1" i="1">
                          <a:latin typeface="Cambria Math" charset="0"/>
                        </a:rPr>
                        <m:t>𝟑</m:t>
                      </m:r>
                      <m:r>
                        <a:rPr lang="en-GB" sz="1000" b="1" i="1">
                          <a:latin typeface="Cambria Math" charset="0"/>
                        </a:rPr>
                        <m:t>𝑬</m:t>
                      </m:r>
                      <m:r>
                        <a:rPr lang="en-GB" sz="1000" b="1" i="1">
                          <a:latin typeface="Cambria Math" charset="0"/>
                        </a:rPr>
                        <m:t>𝟖</m:t>
                      </m:r>
                      <m:r>
                        <a:rPr lang="en-GB" sz="1000" b="1" i="1">
                          <a:latin typeface="Cambria Math" charset="0"/>
                        </a:rPr>
                        <m:t>/</m:t>
                      </m:r>
                      <m:r>
                        <a:rPr lang="en-GB" sz="1000" b="1" i="1">
                          <a:latin typeface="Cambria Math" charset="0"/>
                        </a:rPr>
                        <m:t>𝟒𝟎𝟎</m:t>
                      </m:r>
                      <m:r>
                        <a:rPr lang="en-GB" sz="1000" b="1" i="1">
                          <a:latin typeface="Cambria Math" charset="0"/>
                        </a:rPr>
                        <m:t>𝑬</m:t>
                      </m:r>
                      <m:r>
                        <a:rPr lang="en-GB" sz="1000" b="1" i="1">
                          <a:latin typeface="Cambria Math" charset="0"/>
                        </a:rPr>
                        <m:t>𝟔</m:t>
                      </m:r>
                      <m:r>
                        <a:rPr lang="en-GB" sz="1000" b="1" i="1">
                          <a:latin typeface="Cambria Math" charset="0"/>
                        </a:rPr>
                        <m:t>)/</m:t>
                      </m:r>
                      <m:r>
                        <a:rPr lang="en-GB" sz="1000" b="1" i="1">
                          <a:latin typeface="Cambria Math" charset="0"/>
                        </a:rPr>
                        <m:t>𝟒</m:t>
                      </m:r>
                      <m:r>
                        <a:rPr lang="en-GB" sz="1000" b="1" i="1">
                          <a:latin typeface="Cambria Math" charset="0"/>
                        </a:rPr>
                        <m:t>=</m:t>
                      </m:r>
                      <m:r>
                        <a:rPr lang="en-GB" sz="1000" b="1">
                          <a:latin typeface="Cambria Math" charset="0"/>
                        </a:rPr>
                        <m:t>𝟏𝟖𝟖</m:t>
                      </m:r>
                      <m:r>
                        <a:rPr lang="en-GB" sz="1000" b="1">
                          <a:latin typeface="Cambria Math" charset="0"/>
                        </a:rPr>
                        <m:t> </m:t>
                      </m:r>
                      <m:r>
                        <a:rPr lang="en-GB" sz="1000" b="1">
                          <a:latin typeface="Cambria Math" charset="0"/>
                        </a:rPr>
                        <m:t>𝐦𝐦</m:t>
                      </m:r>
                    </m:oMath>
                  </m:oMathPara>
                </a14:m>
                <a:endParaRPr lang="en-US" sz="1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60" y="4440718"/>
                <a:ext cx="2767054" cy="3840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1657585" y="2746684"/>
            <a:ext cx="379405" cy="76808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ounded Rectangle 16"/>
          <p:cNvSpPr/>
          <p:nvPr/>
        </p:nvSpPr>
        <p:spPr>
          <a:xfrm>
            <a:off x="773830" y="962233"/>
            <a:ext cx="560779" cy="1409763"/>
          </a:xfrm>
          <a:prstGeom prst="roundRect">
            <a:avLst>
              <a:gd name="adj" fmla="val 7849"/>
            </a:avLst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1194" y="669021"/>
            <a:ext cx="4595189" cy="18871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746539" y="3713714"/>
                <a:ext cx="2114655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1" i="1">
                          <a:latin typeface="Cambria Math" charset="0"/>
                        </a:rPr>
                        <m:t>𝑮𝒂𝒔𝒌𝒆𝒕</m:t>
                      </m:r>
                      <m:r>
                        <a:rPr lang="en-GB" sz="1200" b="1" i="1">
                          <a:latin typeface="Cambria Math" charset="0"/>
                        </a:rPr>
                        <m:t> </m:t>
                      </m:r>
                      <m:r>
                        <a:rPr lang="en-GB" sz="1200" b="1" i="1">
                          <a:latin typeface="Cambria Math" charset="0"/>
                        </a:rPr>
                        <m:t>𝑯</m:t>
                      </m:r>
                      <m:r>
                        <a:rPr lang="en-GB" sz="1200" b="1" i="1">
                          <a:latin typeface="Cambria Math" charset="0"/>
                        </a:rPr>
                        <m:t>−</m:t>
                      </m:r>
                      <m:r>
                        <a:rPr lang="en-GB" sz="1200" b="1" i="1">
                          <a:latin typeface="Cambria Math" charset="0"/>
                        </a:rPr>
                        <m:t>𝒔𝒉𝒊𝒆𝒍𝒅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539" y="3713714"/>
                <a:ext cx="2114655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stCxn id="19" idx="0"/>
          </p:cNvCxnSpPr>
          <p:nvPr/>
        </p:nvCxnSpPr>
        <p:spPr>
          <a:xfrm flipH="1" flipV="1">
            <a:off x="2036991" y="3208743"/>
            <a:ext cx="766876" cy="5049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980" y="5697602"/>
            <a:ext cx="8610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still work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Could be a valid alternative if </a:t>
            </a:r>
            <a:r>
              <a:rPr lang="en-GB" u="sng" dirty="0" smtClean="0"/>
              <a:t>gasket dynamic heat-load</a:t>
            </a:r>
            <a:r>
              <a:rPr lang="en-GB" dirty="0" smtClean="0"/>
              <a:t> is further reduced or if </a:t>
            </a:r>
            <a:r>
              <a:rPr lang="en-GB" u="sng" dirty="0" smtClean="0"/>
              <a:t>indium gaskets </a:t>
            </a:r>
            <a:r>
              <a:rPr lang="en-GB" dirty="0" smtClean="0"/>
              <a:t>are used. </a:t>
            </a:r>
          </a:p>
        </p:txBody>
      </p:sp>
    </p:spTree>
    <p:extLst>
      <p:ext uri="{BB962C8B-B14F-4D97-AF65-F5344CB8AC3E}">
        <p14:creationId xmlns:p14="http://schemas.microsoft.com/office/powerpoint/2010/main" val="3160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42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567" y="1121133"/>
            <a:ext cx="80228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u="sng" dirty="0" smtClean="0"/>
              <a:t>Pre-installation</a:t>
            </a:r>
            <a:r>
              <a:rPr lang="en-GB" dirty="0" smtClean="0"/>
              <a:t> measurements of HOMs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Deviation from simulations.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Shows worst case power is too high due to 960 MHz mode.</a:t>
            </a:r>
            <a:endParaRPr lang="en-GB" dirty="0" smtClean="0"/>
          </a:p>
          <a:p>
            <a:pPr marL="342900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Coupler re-designed with </a:t>
            </a:r>
            <a:r>
              <a:rPr lang="en-GB" b="1" u="sng" dirty="0" smtClean="0"/>
              <a:t>RF</a:t>
            </a:r>
            <a:r>
              <a:rPr lang="en-GB" dirty="0" smtClean="0"/>
              <a:t> and </a:t>
            </a:r>
            <a:r>
              <a:rPr lang="en-GB" b="1" u="sng" dirty="0" smtClean="0"/>
              <a:t>manufacture</a:t>
            </a:r>
            <a:r>
              <a:rPr lang="en-GB" dirty="0" smtClean="0"/>
              <a:t> criterion</a:t>
            </a: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Longitudinal and transverse impedances within threshold.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Maximum power foreseeable &lt; 1kW.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Easier to manufacture.</a:t>
            </a:r>
            <a:endParaRPr lang="en-GB" dirty="0" smtClean="0"/>
          </a:p>
          <a:p>
            <a:pPr marL="800100" lvl="1" indent="-342900">
              <a:buAutoNum type="arabicParenR"/>
            </a:pP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New </a:t>
            </a:r>
            <a:r>
              <a:rPr lang="en-GB" b="1" u="sng" dirty="0" smtClean="0"/>
              <a:t>Beam Pipe HOM damper</a:t>
            </a:r>
            <a:endParaRPr lang="en-GB" b="1" u="sng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To separate the HOM damping and antenna functions of the current antenna.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Design reached, multi-physics analysis on going.</a:t>
            </a:r>
            <a:endParaRPr lang="en-GB" dirty="0" smtClean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r>
              <a:rPr lang="en-GB" dirty="0" smtClean="0"/>
              <a:t>Alternative HOM coupler</a:t>
            </a:r>
            <a:r>
              <a:rPr lang="en-GB" dirty="0"/>
              <a:t> </a:t>
            </a:r>
            <a:r>
              <a:rPr lang="en-GB" dirty="0" smtClean="0"/>
              <a:t>under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Quarter wave rejection filter being designed.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Simple to manufacture and less risk of thermal quench.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Higher heat-load on gasket.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545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Future Ideas – HOMC Conditioning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3541" y="1074213"/>
            <a:ext cx="6432715" cy="5427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133" b="1" u="sng" dirty="0"/>
              <a:t>FPC’s are conditioned before installation:</a:t>
            </a:r>
          </a:p>
          <a:p>
            <a:pPr algn="l"/>
            <a:r>
              <a:rPr lang="en-GB" sz="1467" dirty="0"/>
              <a:t>Acceptance test, desorption of absorbed gasses, ensuring required power level (without RF breakdown), training ceramic…</a:t>
            </a:r>
            <a:endParaRPr lang="en-GB" sz="2133" dirty="0"/>
          </a:p>
          <a:p>
            <a:pPr marL="0" indent="0" algn="l">
              <a:buNone/>
            </a:pPr>
            <a:r>
              <a:rPr lang="en-GB" sz="2133" b="1" u="sng" dirty="0"/>
              <a:t>Technique</a:t>
            </a:r>
          </a:p>
          <a:p>
            <a:pPr algn="l"/>
            <a:r>
              <a:rPr lang="en-GB" sz="1600" dirty="0"/>
              <a:t>P</a:t>
            </a:r>
            <a:r>
              <a:rPr lang="en-GB" sz="1600" dirty="0"/>
              <a:t>ower, pulse length, duty cycle: Low </a:t>
            </a:r>
            <a:r>
              <a:rPr lang="en-GB" sz="1600" dirty="0">
                <a:sym typeface="Wingdings" panose="05000000000000000000" pitchFamily="2" charset="2"/>
              </a:rPr>
              <a:t> High (with FM and AM)</a:t>
            </a:r>
          </a:p>
          <a:p>
            <a:pPr algn="l"/>
            <a:r>
              <a:rPr lang="en-GB" sz="1600" dirty="0">
                <a:sym typeface="Wingdings" panose="05000000000000000000" pitchFamily="2" charset="2"/>
              </a:rPr>
              <a:t>Using ‘test-box’ in travelling wave mode.</a:t>
            </a:r>
            <a:endParaRPr lang="en-GB" sz="2133" dirty="0"/>
          </a:p>
          <a:p>
            <a:pPr marL="0" indent="0" algn="l">
              <a:buNone/>
            </a:pPr>
            <a:endParaRPr lang="en-GB" sz="2133" dirty="0"/>
          </a:p>
          <a:p>
            <a:pPr marL="0" indent="0" algn="l">
              <a:buNone/>
            </a:pPr>
            <a:r>
              <a:rPr lang="en-GB" sz="2133" b="1" u="sng" dirty="0"/>
              <a:t>HOM couplers are becoming higher and higher in power</a:t>
            </a:r>
          </a:p>
          <a:p>
            <a:pPr algn="l"/>
            <a:r>
              <a:rPr lang="en-GB" sz="2133" b="1" u="sng" dirty="0"/>
              <a:t>Do not see high power at high frequency until beam!</a:t>
            </a:r>
            <a:endParaRPr lang="en-GB" sz="1200" b="1" u="sng" dirty="0"/>
          </a:p>
          <a:p>
            <a:pPr marL="0" indent="0">
              <a:buNone/>
            </a:pPr>
            <a:endParaRPr lang="en-GB" sz="1867" i="1" dirty="0"/>
          </a:p>
          <a:p>
            <a:pPr algn="l"/>
            <a:endParaRPr lang="en-GB" sz="2133" baseline="-25000" dirty="0"/>
          </a:p>
          <a:p>
            <a:pPr algn="l"/>
            <a:endParaRPr lang="en-GB" sz="3200" dirty="0"/>
          </a:p>
          <a:p>
            <a:pPr algn="l"/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44" y="735300"/>
            <a:ext cx="2304256" cy="23399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31" y="4856351"/>
            <a:ext cx="2290909" cy="16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23" y="4888828"/>
            <a:ext cx="2733133" cy="168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7"/>
          <a:stretch/>
        </p:blipFill>
        <p:spPr>
          <a:xfrm>
            <a:off x="3015511" y="4950263"/>
            <a:ext cx="2706108" cy="1680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10163" y="5097926"/>
            <a:ext cx="96011" cy="105611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559557" y="4650704"/>
            <a:ext cx="87951" cy="97528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5" descr="Schematic layout for inline and pull-up/down resistors ...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62122">
            <a:off x="2283603" y="4509036"/>
            <a:ext cx="568839" cy="2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HOM Coupler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40" y="1131950"/>
            <a:ext cx="4246957" cy="275607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19387" y="780501"/>
            <a:ext cx="211223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Vacuum model</a:t>
            </a:r>
            <a:endParaRPr lang="en-GB" sz="1867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28" y="1341655"/>
            <a:ext cx="1695587" cy="9820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2084503" y="1633774"/>
            <a:ext cx="864096" cy="482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"/>
          <p:cNvSpPr txBox="1">
            <a:spLocks/>
          </p:cNvSpPr>
          <p:nvPr/>
        </p:nvSpPr>
        <p:spPr>
          <a:xfrm>
            <a:off x="4919831" y="4026547"/>
            <a:ext cx="3968228" cy="2390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1600" b="1" u="sng" dirty="0"/>
              <a:t>Operation:</a:t>
            </a:r>
          </a:p>
          <a:p>
            <a:pPr algn="l"/>
            <a:r>
              <a:rPr lang="en-GB" sz="1600" dirty="0"/>
              <a:t>Hook-type coupling (electric and magnetic).</a:t>
            </a:r>
          </a:p>
          <a:p>
            <a:pPr lvl="1" algn="l"/>
            <a:r>
              <a:rPr lang="en-GB" sz="1600" i="1" dirty="0"/>
              <a:t>Demountable.</a:t>
            </a:r>
          </a:p>
          <a:p>
            <a:pPr algn="l"/>
            <a:r>
              <a:rPr lang="en-GB" sz="1600" dirty="0"/>
              <a:t>High-pass filter response</a:t>
            </a:r>
            <a:r>
              <a:rPr lang="en-GB" sz="1600" dirty="0"/>
              <a:t>.</a:t>
            </a:r>
            <a:endParaRPr lang="en-GB" sz="1600" i="1" dirty="0"/>
          </a:p>
          <a:p>
            <a:pPr algn="l"/>
            <a:r>
              <a:rPr lang="en-GB" sz="1600" dirty="0"/>
              <a:t>LC band-stop filter.</a:t>
            </a:r>
          </a:p>
          <a:p>
            <a:pPr algn="l"/>
            <a:r>
              <a:rPr lang="en-GB" sz="1600" dirty="0" err="1"/>
              <a:t>Capacitively</a:t>
            </a:r>
            <a:r>
              <a:rPr lang="en-GB" sz="1600" dirty="0"/>
              <a:t> coupled output.</a:t>
            </a:r>
          </a:p>
          <a:p>
            <a:pPr lvl="1" algn="l"/>
            <a:r>
              <a:rPr lang="en-GB" sz="1600" i="1" dirty="0"/>
              <a:t>Broadens notch.</a:t>
            </a:r>
          </a:p>
          <a:p>
            <a:pPr lvl="1" algn="l"/>
            <a:r>
              <a:rPr lang="en-GB" sz="1600" i="1" dirty="0"/>
              <a:t>No moment on window.</a:t>
            </a:r>
            <a:endParaRPr lang="en-GB" sz="2000" i="1" dirty="0"/>
          </a:p>
          <a:p>
            <a:pPr algn="l"/>
            <a:endParaRPr lang="en-GB" sz="1600" dirty="0"/>
          </a:p>
          <a:p>
            <a:pPr algn="l"/>
            <a:endParaRPr lang="en-GB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832" y="1221126"/>
            <a:ext cx="3972649" cy="2012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298468" y="4248096"/>
            <a:ext cx="2208245" cy="207473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ontent Placeholder 1"/>
          <p:cNvSpPr txBox="1">
            <a:spLocks/>
          </p:cNvSpPr>
          <p:nvPr/>
        </p:nvSpPr>
        <p:spPr>
          <a:xfrm>
            <a:off x="235763" y="4629420"/>
            <a:ext cx="1865116" cy="1847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/>
              <a:t>Niobium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Conductively cooled by superfluid L-He (2 K)</a:t>
            </a:r>
          </a:p>
        </p:txBody>
      </p:sp>
    </p:spTree>
    <p:extLst>
      <p:ext uri="{BB962C8B-B14F-4D97-AF65-F5344CB8AC3E}">
        <p14:creationId xmlns:p14="http://schemas.microsoft.com/office/powerpoint/2010/main" val="37066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9691" y="3373077"/>
            <a:ext cx="4577060" cy="57444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594990" y="1074214"/>
            <a:ext cx="7529404" cy="23097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l">
              <a:buFont typeface="+mj-lt"/>
              <a:buAutoNum type="arabicPeriod"/>
            </a:pPr>
            <a:r>
              <a:rPr lang="en-GB" sz="2400" dirty="0"/>
              <a:t>Gasket heating</a:t>
            </a:r>
          </a:p>
          <a:p>
            <a:pPr lvl="1" algn="l"/>
            <a:r>
              <a:rPr lang="en-GB" sz="1867" dirty="0"/>
              <a:t>The </a:t>
            </a:r>
            <a:r>
              <a:rPr lang="en-GB" sz="1867" b="1" dirty="0"/>
              <a:t>LC band-stop</a:t>
            </a:r>
            <a:r>
              <a:rPr lang="en-GB" sz="1867" dirty="0"/>
              <a:t> is </a:t>
            </a:r>
            <a:r>
              <a:rPr lang="en-GB" sz="1867" u="sng" dirty="0"/>
              <a:t>before</a:t>
            </a:r>
            <a:r>
              <a:rPr lang="en-GB" sz="1867" dirty="0"/>
              <a:t> the </a:t>
            </a:r>
            <a:r>
              <a:rPr lang="en-GB" sz="1867" b="1" dirty="0"/>
              <a:t>gasket</a:t>
            </a:r>
            <a:r>
              <a:rPr lang="en-GB" sz="1867" dirty="0"/>
              <a:t>.</a:t>
            </a:r>
          </a:p>
          <a:p>
            <a:pPr lvl="1" algn="l"/>
            <a:r>
              <a:rPr lang="en-GB" sz="1867" dirty="0"/>
              <a:t>This acts like an </a:t>
            </a:r>
            <a:r>
              <a:rPr lang="en-GB" sz="1867" b="1" dirty="0"/>
              <a:t>electrical short</a:t>
            </a:r>
            <a:r>
              <a:rPr lang="en-GB" sz="1867" dirty="0"/>
              <a:t>.</a:t>
            </a:r>
          </a:p>
          <a:p>
            <a:pPr marL="457189" lvl="1" indent="0" algn="l">
              <a:buNone/>
            </a:pPr>
            <a:endParaRPr lang="en-GB" sz="2133" dirty="0"/>
          </a:p>
          <a:p>
            <a:pPr lvl="1" algn="l"/>
            <a:r>
              <a:rPr lang="en-GB" sz="1867" dirty="0"/>
              <a:t>Very little dynamic heat load on the copper gasket (~ </a:t>
            </a:r>
            <a:r>
              <a:rPr lang="en-GB" sz="1867" dirty="0" err="1"/>
              <a:t>mW</a:t>
            </a:r>
            <a:r>
              <a:rPr lang="en-GB" sz="1867" dirty="0"/>
              <a:t>)!</a:t>
            </a:r>
          </a:p>
          <a:p>
            <a:pPr lvl="1" algn="l"/>
            <a:r>
              <a:rPr lang="en-GB" sz="1867" dirty="0"/>
              <a:t>CRYOMODULE HAS DYNAMIC HEAT LOAD LIMIT (~ 20 W).</a:t>
            </a:r>
            <a:endParaRPr lang="en-GB" sz="2400" dirty="0"/>
          </a:p>
          <a:p>
            <a:pPr marL="457189" indent="-457189" algn="l">
              <a:buFont typeface="+mj-lt"/>
              <a:buAutoNum type="arabicPeriod"/>
            </a:pPr>
            <a:endParaRPr lang="en-GB" sz="2400" dirty="0"/>
          </a:p>
          <a:p>
            <a:pPr marL="457189" lvl="1" indent="0" algn="l">
              <a:buNone/>
            </a:pPr>
            <a:endParaRPr lang="en-GB" sz="2000" dirty="0"/>
          </a:p>
          <a:p>
            <a:pPr lvl="1" algn="l"/>
            <a:endParaRPr lang="en-GB" sz="2000" dirty="0"/>
          </a:p>
          <a:p>
            <a:pPr lvl="1" algn="l"/>
            <a:endParaRPr lang="en-GB" sz="2000" dirty="0"/>
          </a:p>
          <a:p>
            <a:pPr algn="l"/>
            <a:endParaRPr lang="en-GB" sz="3733" dirty="0"/>
          </a:p>
          <a:p>
            <a:pPr algn="l"/>
            <a:endParaRPr lang="en-GB" sz="37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DQW HOMC: Design Advantages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914" y="4148148"/>
            <a:ext cx="3557804" cy="230884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331" y="771879"/>
            <a:ext cx="3069024" cy="16403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 flipV="1">
            <a:off x="5538926" y="1200967"/>
            <a:ext cx="3442725" cy="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9632" y="1009628"/>
            <a:ext cx="1764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Gasket location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plot - Matplotlib Wavy &lt;strong&gt;Arrow&lt;/strong&gt; - Stack Overflow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42" b="95423" l="5625" r="93906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7371" y="4096758"/>
            <a:ext cx="2571583" cy="11411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79197" y="3139102"/>
            <a:ext cx="161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endParaRPr lang="en-GB" sz="2400" b="1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16665" y="5733256"/>
            <a:ext cx="531555" cy="650664"/>
          </a:xfrm>
          <a:prstGeom prst="roundRect">
            <a:avLst>
              <a:gd name="adj" fmla="val 7849"/>
            </a:avLst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594991" y="3813043"/>
            <a:ext cx="4649085" cy="23097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7175" indent="-257175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57213" indent="-214313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ctr" defTabSz="342900" rtl="0" eaLnBrk="1" latinLnBrk="0" hangingPunct="1">
              <a:spcBef>
                <a:spcPct val="20000"/>
              </a:spcBef>
              <a:buClrTx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GB" sz="2400" dirty="0"/>
              <a:t>2.    Window location</a:t>
            </a:r>
          </a:p>
          <a:p>
            <a:pPr lvl="1" algn="l"/>
            <a:r>
              <a:rPr lang="en-GB" sz="1867" dirty="0"/>
              <a:t>Window is perpendicular to charged particles ejected from beam.</a:t>
            </a:r>
          </a:p>
          <a:p>
            <a:pPr lvl="1" algn="l"/>
            <a:r>
              <a:rPr lang="en-GB" sz="1867" dirty="0"/>
              <a:t>Screening current on window avoided</a:t>
            </a:r>
          </a:p>
          <a:p>
            <a:pPr lvl="1" algn="l"/>
            <a:r>
              <a:rPr lang="en-GB" sz="1867" dirty="0"/>
              <a:t>WINDOW BREAKS </a:t>
            </a:r>
            <a:r>
              <a:rPr lang="en-GB" sz="1867" dirty="0">
                <a:sym typeface="Wingdings" panose="05000000000000000000" pitchFamily="2" charset="2"/>
              </a:rPr>
              <a:t></a:t>
            </a:r>
            <a:r>
              <a:rPr lang="en-GB" sz="1867" dirty="0"/>
              <a:t> CRYOMODULE DOWN!</a:t>
            </a:r>
            <a:endParaRPr lang="en-GB" sz="2400" dirty="0"/>
          </a:p>
          <a:p>
            <a:pPr marL="457189" lvl="1" indent="0" algn="l">
              <a:buNone/>
            </a:pPr>
            <a:endParaRPr lang="en-GB" sz="2000" dirty="0"/>
          </a:p>
          <a:p>
            <a:pPr lvl="1" algn="l"/>
            <a:endParaRPr lang="en-GB" sz="2000" dirty="0"/>
          </a:p>
          <a:p>
            <a:pPr lvl="1" algn="l"/>
            <a:endParaRPr lang="en-GB" sz="2000" dirty="0"/>
          </a:p>
          <a:p>
            <a:pPr algn="l"/>
            <a:endParaRPr lang="en-GB" sz="3733" dirty="0"/>
          </a:p>
          <a:p>
            <a:pPr algn="l"/>
            <a:endParaRPr lang="en-GB" sz="3733" dirty="0"/>
          </a:p>
        </p:txBody>
      </p:sp>
    </p:spTree>
    <p:extLst>
      <p:ext uri="{BB962C8B-B14F-4D97-AF65-F5344CB8AC3E}">
        <p14:creationId xmlns:p14="http://schemas.microsoft.com/office/powerpoint/2010/main" val="17903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Field 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 as Fourth HOM coupler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371" y="912179"/>
            <a:ext cx="8243259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pick-up is designed extract 1 W at the fundamental mode frequency 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2133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GB" sz="2133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GB" sz="2133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1.6 x 10</a:t>
            </a:r>
            <a:r>
              <a:rPr lang="en-GB" sz="2133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GB" sz="2133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GB" sz="21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a HOM coupler for the 1.75 GHz mode </a:t>
            </a:r>
            <a:r>
              <a:rPr lang="en-GB" sz="2133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cannot couple to this mode with HOM couplers.</a:t>
            </a:r>
            <a:endParaRPr lang="en-GB" sz="21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69" y="2488770"/>
            <a:ext cx="7802347" cy="25251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517" y="4293096"/>
            <a:ext cx="2434283" cy="240400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0371" y="5157193"/>
            <a:ext cx="479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 is made from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Cu to avoid heating.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5587" y="5537764"/>
            <a:ext cx="1508572" cy="96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876" y="5537764"/>
            <a:ext cx="1508571" cy="96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Mode Measurements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09" y="977705"/>
            <a:ext cx="85312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measurements using VNA in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cryomodule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cold test in M7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buncker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93899"/>
            <a:ext cx="3936437" cy="2232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0171" y="1732007"/>
            <a:ext cx="4653224" cy="38174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3611893" y="1950984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95536" y="4868571"/>
                <a:ext cx="3648405" cy="15338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67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Deviations are hence:</a:t>
                </a:r>
              </a:p>
              <a:p>
                <a:endParaRPr lang="en-GB" sz="933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=0.003</m:t>
                      </m:r>
                    </m:oMath>
                  </m:oMathPara>
                </a14:m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60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  <m:r>
                            <a:rPr lang="en-GB" sz="1600" i="1" baseline="-25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  <m:r>
                        <a:rPr lang="en-GB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868571"/>
                <a:ext cx="3648405" cy="1533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803915" y="5246190"/>
            <a:ext cx="672075" cy="4046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HOM Power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09" y="977704"/>
            <a:ext cx="853129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SPS HOM coupler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867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HL-LHC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parameters: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298" y="54458"/>
            <a:ext cx="1905741" cy="1319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391" y="2921540"/>
            <a:ext cx="2784309" cy="721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367" y="1608107"/>
            <a:ext cx="3150104" cy="1938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338559" y="1599875"/>
                <a:ext cx="1440160" cy="3329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60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&lt;100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1600" baseline="-25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559" y="1599875"/>
                <a:ext cx="1440160" cy="3329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86168" y="3544045"/>
            <a:ext cx="853129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frequency and </a:t>
            </a:r>
            <a:r>
              <a:rPr lang="en-GB" sz="1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GB" sz="1867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modes can change.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tochastically varying these two parameters, a worst-case power can be calculated.</a:t>
            </a:r>
            <a:endParaRPr lang="en-GB"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079" y="4404734"/>
            <a:ext cx="3660973" cy="2110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92" y="4617637"/>
            <a:ext cx="4308077" cy="13493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>
            <a:off x="4348412" y="4677139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3542" y="6019289"/>
            <a:ext cx="445678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times larger than 1 kW limit.</a:t>
            </a:r>
          </a:p>
          <a:p>
            <a:r>
              <a:rPr lang="en-GB" sz="1467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mode at 960 MHz – coupler needs to be altered.</a:t>
            </a:r>
            <a:endParaRPr lang="en-GB" sz="1467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708651" y="6063318"/>
            <a:ext cx="384043" cy="232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522" y="1387479"/>
            <a:ext cx="2549276" cy="16379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632" y="1402883"/>
            <a:ext cx="1632181" cy="163795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4847701" y="3236979"/>
            <a:ext cx="78041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HOM Coupler Development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09" y="836713"/>
            <a:ext cx="853129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coupler should be altered to: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transverse impedance below threshold.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maximum foreseeable HOM power to below 1 kW.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ease of manufacture</a:t>
            </a: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1893" y="2050920"/>
            <a:ext cx="5184576" cy="425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84851"/>
            <a:ext cx="3264363" cy="125065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81" y="3779113"/>
            <a:ext cx="2806056" cy="220046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2843808" y="2988970"/>
            <a:ext cx="4810536" cy="203828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7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1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SPS HOM Coupler Development</a:t>
            </a:r>
            <a:endParaRPr lang="en-GB" sz="42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78069" y="2460788"/>
            <a:ext cx="1600001" cy="12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386" y="2460788"/>
            <a:ext cx="1600001" cy="12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5422" y="3845451"/>
            <a:ext cx="2262069" cy="12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104925" y="5253203"/>
            <a:ext cx="1480796" cy="1200000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8313" y="5253203"/>
            <a:ext cx="906123" cy="12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745" y="5253203"/>
            <a:ext cx="1758623" cy="1200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5509" y="836713"/>
            <a:ext cx="8531291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coupler should be altered to: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transverse impedance below threshold.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maximum foreseeable HOM power to below 1 kW.</a:t>
            </a:r>
          </a:p>
          <a:p>
            <a:pPr marL="1066773" lvl="1" indent="-457189">
              <a:buFont typeface="+mj-lt"/>
              <a:buAutoNum type="arabicPeriod"/>
            </a:pPr>
            <a:r>
              <a:rPr lang="en-GB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ease of manufacture</a:t>
            </a:r>
            <a:r>
              <a:rPr lang="en-GB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3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710" y="2369612"/>
            <a:ext cx="1689317" cy="13924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Machining time for circular cross-section.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4027" y="2372883"/>
            <a:ext cx="4743397" cy="13920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ectangle 18"/>
          <p:cNvSpPr/>
          <p:nvPr/>
        </p:nvSpPr>
        <p:spPr>
          <a:xfrm>
            <a:off x="1874027" y="3761900"/>
            <a:ext cx="4744488" cy="13920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Rectangle 19"/>
          <p:cNvSpPr/>
          <p:nvPr/>
        </p:nvSpPr>
        <p:spPr>
          <a:xfrm>
            <a:off x="1874027" y="5157192"/>
            <a:ext cx="4737675" cy="13920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Rectangle 21"/>
          <p:cNvSpPr/>
          <p:nvPr/>
        </p:nvSpPr>
        <p:spPr>
          <a:xfrm>
            <a:off x="6618515" y="1946747"/>
            <a:ext cx="2268243" cy="4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Solution</a:t>
            </a:r>
            <a:endParaRPr lang="en-GB" sz="2400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4710" y="1956385"/>
            <a:ext cx="1689317" cy="4164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67" b="1" dirty="0">
                <a:solidFill>
                  <a:schemeClr val="bg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Issue</a:t>
            </a:r>
            <a:endParaRPr lang="en-GB" sz="2667" b="1" dirty="0">
              <a:solidFill>
                <a:schemeClr val="bg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8987" y="3761858"/>
            <a:ext cx="1700763" cy="139206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Difficult to EB-Weld on curved surface.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710" y="5153923"/>
            <a:ext cx="1689317" cy="1395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Wasted Material:</a:t>
            </a:r>
          </a:p>
          <a:p>
            <a:pPr algn="ctr"/>
            <a:r>
              <a:rPr lang="en-GB" sz="1467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Perpendicular </a:t>
            </a:r>
            <a:r>
              <a:rPr lang="en-GB" sz="1467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coax line is ‘flush’ with coupler </a:t>
            </a:r>
            <a:r>
              <a:rPr lang="en-GB" sz="1467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base.</a:t>
            </a:r>
            <a:endParaRPr lang="en-GB" sz="1467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17424" y="2372882"/>
            <a:ext cx="2269333" cy="138901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Rectangular cross-section.</a:t>
            </a:r>
            <a:endParaRPr lang="en-GB" sz="2133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1701" y="3761901"/>
            <a:ext cx="2275056" cy="139529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Flat section on capacitive jacket.</a:t>
            </a:r>
            <a:endParaRPr lang="en-GB" sz="2133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3147" y="5153923"/>
            <a:ext cx="2263611" cy="13952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33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Lift output line.</a:t>
            </a:r>
            <a:endParaRPr lang="en-GB" sz="2133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29373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7822"/>
            <a:ext cx="9144000" cy="748988"/>
          </a:xfrm>
          <a:prstGeom prst="rect">
            <a:avLst/>
          </a:prstGeom>
          <a:solidFill>
            <a:srgbClr val="3998BE"/>
          </a:solidFill>
        </p:spPr>
        <p:txBody>
          <a:bodyPr wrap="square" rtlCol="0">
            <a:spAutoFit/>
          </a:bodyPr>
          <a:lstStyle/>
          <a:p>
            <a:r>
              <a:rPr lang="en-GB" sz="42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DQW HOMC V2</a:t>
            </a:r>
            <a:endParaRPr lang="en-GB" sz="4267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357" y="4799552"/>
            <a:ext cx="3843324" cy="2040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8" y="2805117"/>
            <a:ext cx="2962217" cy="16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113" y="2801107"/>
            <a:ext cx="2962217" cy="16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768" y="2805117"/>
            <a:ext cx="2962217" cy="16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57" y="4852426"/>
            <a:ext cx="3359211" cy="2047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46320" y="4581128"/>
            <a:ext cx="3456384" cy="4207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067" dirty="0"/>
              <a:t>Highest power still a result of the 960 MHz mode.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067" dirty="0"/>
              <a:t>If we vary this mode in frequency:</a:t>
            </a:r>
            <a:endParaRPr lang="en-GB" sz="1067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6702704" y="4806831"/>
            <a:ext cx="1037648" cy="2688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171733" y="4806832"/>
            <a:ext cx="1074587" cy="364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65" y="948346"/>
            <a:ext cx="1436432" cy="171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567" y="1014301"/>
            <a:ext cx="949539" cy="974775"/>
          </a:xfrm>
          <a:prstGeom prst="round2DiagRect">
            <a:avLst>
              <a:gd name="adj1" fmla="val 0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703" y="927374"/>
            <a:ext cx="1348328" cy="1688244"/>
          </a:xfrm>
          <a:prstGeom prst="round2DiagRect">
            <a:avLst>
              <a:gd name="adj1" fmla="val 0"/>
              <a:gd name="adj2" fmla="val 0"/>
            </a:avLst>
          </a:prstGeom>
          <a:ln w="12700" cap="sq">
            <a:noFill/>
            <a:miter lim="800000"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67369" y="68449"/>
            <a:ext cx="4220215" cy="954300"/>
          </a:xfrm>
          <a:prstGeom prst="rect">
            <a:avLst/>
          </a:prstGeom>
          <a:solidFill>
            <a:srgbClr val="00B050"/>
          </a:solidFill>
          <a:effectLst/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section on capacitive jacket.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profile throughout.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Lifted output line for extruded ‘can’.</a:t>
            </a:r>
            <a:endParaRPr lang="en-GB" sz="1867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237" y="1135975"/>
            <a:ext cx="2523529" cy="120000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Straight Arrow Connector 23"/>
          <p:cNvCxnSpPr/>
          <p:nvPr/>
        </p:nvCxnSpPr>
        <p:spPr>
          <a:xfrm flipV="1">
            <a:off x="3712668" y="1989075"/>
            <a:ext cx="1062725" cy="278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51091" y="2780902"/>
            <a:ext cx="9427613" cy="170020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Rectangle 29"/>
          <p:cNvSpPr/>
          <p:nvPr/>
        </p:nvSpPr>
        <p:spPr>
          <a:xfrm>
            <a:off x="-141807" y="4486935"/>
            <a:ext cx="9427613" cy="259047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40121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935</Words>
  <Application>Microsoft Office PowerPoint</Application>
  <PresentationFormat>On-screen Show (4:3)</PresentationFormat>
  <Paragraphs>166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Mangal</vt:lpstr>
      <vt:lpstr>Times</vt:lpstr>
      <vt:lpstr>Times New Roman</vt:lpstr>
      <vt:lpstr>Wingdings</vt:lpstr>
      <vt:lpstr>Office Theme</vt:lpstr>
      <vt:lpstr>DQW HOM Update and Recent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SPS-DQW HOM Measurements</dc:title>
  <dc:creator>James Alexander Mitchell</dc:creator>
  <cp:lastModifiedBy>James Alexander Mitchell</cp:lastModifiedBy>
  <cp:revision>44</cp:revision>
  <cp:lastPrinted>2018-10-14T14:19:39Z</cp:lastPrinted>
  <dcterms:created xsi:type="dcterms:W3CDTF">2018-10-13T14:08:16Z</dcterms:created>
  <dcterms:modified xsi:type="dcterms:W3CDTF">2018-10-14T14:39:53Z</dcterms:modified>
</cp:coreProperties>
</file>