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256" r:id="rId2"/>
    <p:sldId id="283" r:id="rId3"/>
    <p:sldId id="257" r:id="rId4"/>
    <p:sldId id="258" r:id="rId5"/>
    <p:sldId id="273" r:id="rId6"/>
    <p:sldId id="271" r:id="rId7"/>
    <p:sldId id="261" r:id="rId8"/>
    <p:sldId id="282" r:id="rId9"/>
    <p:sldId id="281" r:id="rId10"/>
    <p:sldId id="280" r:id="rId11"/>
    <p:sldId id="262" r:id="rId12"/>
    <p:sldId id="274" r:id="rId13"/>
    <p:sldId id="263" r:id="rId14"/>
    <p:sldId id="276" r:id="rId15"/>
    <p:sldId id="266" r:id="rId16"/>
    <p:sldId id="267" r:id="rId17"/>
    <p:sldId id="268" r:id="rId18"/>
    <p:sldId id="272" r:id="rId19"/>
    <p:sldId id="275" r:id="rId2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E29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1F472-06C0-4445-A68C-0787206645DA}" type="datetimeFigureOut">
              <a:rPr lang="en-GB" smtClean="0"/>
              <a:t>21/10/2021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85CF7-D457-4D65-81CA-131C8250E4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44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308F4-B496-436F-A743-5741CCB25144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7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94B98-624A-49D2-B80A-FA5840759F9C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26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4D6F1-27B5-4C6B-ABE4-D5EC30359792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58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C2D48-CFA6-432E-BE0E-39FD0BA183F0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99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70728-0B34-4E82-80A2-8EF3A16505BB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24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540FD-24CD-4D93-B8E3-2877CB86325E}" type="datetime1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30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3447B-0491-4031-B331-8950398E2ACC}" type="datetime1">
              <a:rPr lang="en-GB" smtClean="0"/>
              <a:t>21/10/2021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70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D8E61-77CA-43BD-B4C7-AE138DA3F63F}" type="datetime1">
              <a:rPr lang="en-GB" smtClean="0"/>
              <a:t>21/10/2021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88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3C87-C6D8-4205-8A16-CD10E2DC123A}" type="datetime1">
              <a:rPr lang="en-GB" smtClean="0"/>
              <a:t>21/10/2021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66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7799-F929-4EE0-8F62-487C7B83D8B2}" type="datetime1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97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4D859-4953-4432-A5B9-1FE0CE6187D4}" type="datetime1">
              <a:rPr lang="en-GB" smtClean="0"/>
              <a:t>21/10/2021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49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66260-0E77-41FC-8A49-5683855BC693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A925D-04AA-48C9-944A-062CD5008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4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jpe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ui/#!master/navigator/document?D:100366733:100366733:versions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CERN RFD</a:t>
            </a:r>
            <a:br>
              <a:rPr lang="en-US" dirty="0" smtClean="0"/>
            </a:br>
            <a:r>
              <a:rPr lang="en-US" dirty="0" smtClean="0"/>
              <a:t>HOM Measurements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On behalf of SY-RF-AC and HL-LHC WP4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A0B45-82E4-4B35-B831-FD15CB5A2FCA}" type="datetime1">
              <a:rPr lang="en-GB" smtClean="0"/>
              <a:t>21/10/2021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98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HHOMC Test-box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52102-291F-4459-94AC-15A104C1812A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b="4843"/>
          <a:stretch/>
        </p:blipFill>
        <p:spPr>
          <a:xfrm>
            <a:off x="2173849" y="3272912"/>
            <a:ext cx="4233301" cy="3092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903"/>
          <a:stretch/>
        </p:blipFill>
        <p:spPr>
          <a:xfrm>
            <a:off x="6572342" y="4496869"/>
            <a:ext cx="1071924" cy="80355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859554" y="4729369"/>
            <a:ext cx="1724344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HHOMC 002</a:t>
            </a:r>
            <a:endParaRPr lang="en-GB" sz="1400" dirty="0"/>
          </a:p>
        </p:txBody>
      </p:sp>
      <p:pic>
        <p:nvPicPr>
          <p:cNvPr id="10" name="Picture 9" descr="https://lh3.googleusercontent.com/_tLDIN_WKF8GH9HhTAbMWCD98O45il9MuWJoXGypBgd9iD28MsJn6BqmrwKfTWXVHFVBF1vWKVZP6lVqgXETfYAKQAPqfEvYzGLbta1sc-tNTlQ7pYzAjJ6-9tRuAhVhmJMFDr-SFTg-S2RK73fUfNzc3Y3AvUwmnFVeclK7tZo7XMSptfuNd2fOORHGyhvhIUkPotkN4ArBbYkKkA9ebRtp87mNyq2hjaON2DYfBYdHVq9QFecTm6KaOfxjByMr2g0xWXYrEI3iLG4mIuEf6PUSiyB-DPjxFeMw2MCQAZlY2BurlqLRGnaKgYGCAvE5sjwB2tBg_92dEDonguU1TZLkovyXsnaJb3npmrDhIawl4-Z4HdAZXChKh-MRojsCdVPQi-qdyJv_WzauPG_swqfoWIa6HYEaSIJtvI2X7mLQrTUidwBLxyC8k4YhGfXC4-vbo4ouzWdztHmIuHi8Re_87De0MwxazUrt2__bJXMhB43YQobLa7xELJvoql3Jm5WURpMxCSd6dG8n948-fUdLVSxeWkyeBQBnKN61wotide5hj9opFvdnm4TIA7rwW_XrzFUgjPqW2M-g9L7xPCof8aooX3KEoA5vDGr2WxMGwMnMsfelIrr6i8wSRzF_nMJ99Bmf1dz9YDiTOURExRsaJTVgYxs2p-zvPh-d-QCeSIWZnwqtedP2chIhww=w794-h1058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06080" y="5319309"/>
            <a:ext cx="804449" cy="1071924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859553" y="5685994"/>
            <a:ext cx="1724345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HHOMC 003</a:t>
            </a:r>
            <a:endParaRPr lang="en-GB" sz="1400" dirty="0"/>
          </a:p>
        </p:txBody>
      </p:sp>
      <p:pic>
        <p:nvPicPr>
          <p:cNvPr id="12" name="Picture 4" descr="https://lh3.googleusercontent.com/wO9IKoC4nJpM4wb3Oyft6jBSmBqdsfDT4L_iXcpp3fCtZEWorcaR212QktDrJNmWRqNllgLUJXql-Q-1u1-ohdL2U7FdOIQRSgN5hiGKjvC2bh_j0jhFrmaCNI-lg1NkjdWedLbL1b9u_svLxkEukOyVToYg7GA0zh0v_EgKz2P3s4aGHmlhBHecdl53UVIdaE1yGFCJkVEsMbI1-nIV8BRjLmT4uFriH9TW3VizSMdfVPLRtWTWMKetzA9NyO91llheq6qDfzN9STu9FAaXRr77nJMrVok8wNU81xJNvamRigiCzPw1nhDZH9HxHJLiB7THtAL_9bIyuj6GDy_b74qPl2BJeQxKRv4VcF8G9_RedeW4IIJs_uHfXpUsHPFGuy-38_fBfHLmbGof7Cf3PQUxf-rUJXsxPCAsCP6SFh7nGnE9LgyoqAiJV9gTtEZ_76EgEPmG_tuTai818y12kB0cZONoDX4q0wPmEMvdRnmufXDA5P4wpeC6cC8ZYSbUEG2DhDww6rwhgNMV2VU2cEmV0u7IB9AO6YBJZeGUl2Lx8T6BwidW2ytED_YvE54QTIUL9N5QiI6SIIp2KOnIuAefDKkK8MYb191yp7LZdKPdhCo1lAYAkRf1quvH3Ag4VCCbVpco__4CiJ5TRQ_Mio3LTCRfAjh09PM5qlcnpBNmpOAPLuyHep0z-ghRTA=w794-h1058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06078" y="3423744"/>
            <a:ext cx="804451" cy="10719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859554" y="3794051"/>
            <a:ext cx="1724344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HHOMC </a:t>
            </a:r>
            <a:r>
              <a:rPr lang="en-US" sz="1400" dirty="0" smtClean="0"/>
              <a:t>001</a:t>
            </a:r>
          </a:p>
        </p:txBody>
      </p:sp>
      <p:pic>
        <p:nvPicPr>
          <p:cNvPr id="14" name="Picture 2" descr="US HL-LHC Accelerator Upgrade Proje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064" y="265017"/>
            <a:ext cx="1729617" cy="8120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55080" y="29398"/>
            <a:ext cx="158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Developed with...</a:t>
            </a:r>
            <a:endParaRPr lang="en-GB" sz="1050" dirty="0"/>
          </a:p>
        </p:txBody>
      </p:sp>
      <p:pic>
        <p:nvPicPr>
          <p:cNvPr id="17" name="Picture 4" descr="https://lh3.googleusercontent.com/wO9IKoC4nJpM4wb3Oyft6jBSmBqdsfDT4L_iXcpp3fCtZEWorcaR212QktDrJNmWRqNllgLUJXql-Q-1u1-ohdL2U7FdOIQRSgN5hiGKjvC2bh_j0jhFrmaCNI-lg1NkjdWedLbL1b9u_svLxkEukOyVToYg7GA0zh0v_EgKz2P3s4aGHmlhBHecdl53UVIdaE1yGFCJkVEsMbI1-nIV8BRjLmT4uFriH9TW3VizSMdfVPLRtWTWMKetzA9NyO91llheq6qDfzN9STu9FAaXRr77nJMrVok8wNU81xJNvamRigiCzPw1nhDZH9HxHJLiB7THtAL_9bIyuj6GDy_b74qPl2BJeQxKRv4VcF8G9_RedeW4IIJs_uHfXpUsHPFGuy-38_fBfHLmbGof7Cf3PQUxf-rUJXsxPCAsCP6SFh7nGnE9LgyoqAiJV9gTtEZ_76EgEPmG_tuTai818y12kB0cZONoDX4q0wPmEMvdRnmufXDA5P4wpeC6cC8ZYSbUEG2DhDww6rwhgNMV2VU2cEmV0u7IB9AO6YBJZeGUl2Lx8T6BwidW2ytED_YvE54QTIUL9N5QiI6SIIp2KOnIuAefDKkK8MYb191yp7LZdKPdhCo1lAYAkRf1quvH3Ag4VCCbVpco__4CiJ5TRQ_Mio3LTCRfAjh09PM5qlcnpBNmpOAPLuyHep0z-ghRTA=w794-h1058-no?authuser=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542369" y="947701"/>
            <a:ext cx="2000662" cy="266586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b="4844"/>
          <a:stretch/>
        </p:blipFill>
        <p:spPr>
          <a:xfrm>
            <a:off x="2172896" y="3280966"/>
            <a:ext cx="4234254" cy="3092228"/>
          </a:xfrm>
          <a:prstGeom prst="rect">
            <a:avLst/>
          </a:prstGeom>
        </p:spPr>
      </p:pic>
      <p:pic>
        <p:nvPicPr>
          <p:cNvPr id="23" name="Picture 22" descr="Tick Mark Correct · Free vector graphic on Pixabay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9" y="4040997"/>
            <a:ext cx="372601" cy="345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" y="4453310"/>
            <a:ext cx="189857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accent6"/>
                </a:solidFill>
              </a:rPr>
              <a:t>Fundamental mode rejection sufficient for </a:t>
            </a:r>
            <a:r>
              <a:rPr lang="en-US" sz="1050" b="1" u="sng" dirty="0" smtClean="0">
                <a:solidFill>
                  <a:schemeClr val="accent6"/>
                </a:solidFill>
              </a:rPr>
              <a:t>all three couplers.</a:t>
            </a:r>
          </a:p>
          <a:p>
            <a:endParaRPr lang="en-US" sz="1050" dirty="0" smtClean="0">
              <a:solidFill>
                <a:schemeClr val="accent6"/>
              </a:solidFill>
            </a:endParaRPr>
          </a:p>
          <a:p>
            <a:r>
              <a:rPr lang="en-US" sz="1050" b="1" u="sng" dirty="0" smtClean="0">
                <a:solidFill>
                  <a:schemeClr val="accent6"/>
                </a:solidFill>
              </a:rPr>
              <a:t>Fantastic achievement from our colleagues in EN-MME!</a:t>
            </a:r>
            <a:endParaRPr lang="en-GB" sz="1050" b="1" u="sng" dirty="0">
              <a:solidFill>
                <a:schemeClr val="accent6"/>
              </a:solidFill>
            </a:endParaRP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1005840" y="1542363"/>
            <a:ext cx="82039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Text boxes designed to test and quantify the functionality of the couplers.</a:t>
            </a:r>
          </a:p>
          <a:p>
            <a:r>
              <a:rPr lang="en-US" sz="1400" dirty="0" smtClean="0"/>
              <a:t>At frequencies &lt; 1.2 GHz, the curves fit well within the mask: Qualified most important frequency range.</a:t>
            </a:r>
          </a:p>
          <a:p>
            <a:r>
              <a:rPr lang="en-US" sz="1400" dirty="0" smtClean="0"/>
              <a:t>At high frequencies, the couplers are very close to the designed response.</a:t>
            </a:r>
          </a:p>
          <a:p>
            <a:r>
              <a:rPr lang="en-US" sz="1400" dirty="0" smtClean="0"/>
              <a:t>Looking into measurement technique to validate at high frequencies.</a:t>
            </a:r>
          </a:p>
          <a:p>
            <a:r>
              <a:rPr lang="en-US" sz="1400" dirty="0" smtClean="0"/>
              <a:t>The similarity of the three couplers shows </a:t>
            </a:r>
            <a:r>
              <a:rPr lang="en-US" sz="1400" u="sng" dirty="0" smtClean="0"/>
              <a:t>very good manufacturing consistency</a:t>
            </a:r>
            <a:r>
              <a:rPr lang="en-US" sz="1400" dirty="0" smtClean="0"/>
              <a:t>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1888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Vertical tests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28CCB-547B-49C1-84FD-29096E83DAF6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3" t="12478" r="16532" b="8323"/>
          <a:stretch/>
        </p:blipFill>
        <p:spPr>
          <a:xfrm rot="5400000">
            <a:off x="7694894" y="3719672"/>
            <a:ext cx="2912154" cy="29341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61197" y="1758156"/>
            <a:ext cx="5693229" cy="45307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100" b="1" u="sng" dirty="0" smtClean="0"/>
              <a:t>RFD2</a:t>
            </a:r>
          </a:p>
          <a:p>
            <a:r>
              <a:rPr lang="en-US" sz="2400" dirty="0" smtClean="0"/>
              <a:t>Field antenna impedance adapter contact problem.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 smtClean="0">
                <a:hlinkClick r:id="rId3"/>
              </a:rPr>
              <a:t>Non-conformity report</a:t>
            </a:r>
            <a:r>
              <a:rPr lang="en-US" sz="2400" dirty="0" smtClean="0"/>
              <a:t>. [1]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accent6"/>
                </a:solidFill>
              </a:rPr>
              <a:t>HOM measurements taken between the HHOMC and VHOMC</a:t>
            </a:r>
            <a:r>
              <a:rPr lang="en-US" sz="2400" dirty="0" smtClean="0">
                <a:solidFill>
                  <a:schemeClr val="accent6"/>
                </a:solidFill>
              </a:rPr>
              <a:t>. Qualified.</a:t>
            </a:r>
            <a:endParaRPr lang="en-US" sz="2400" dirty="0" smtClean="0">
              <a:solidFill>
                <a:schemeClr val="accent6"/>
              </a:solidFill>
            </a:endParaRPr>
          </a:p>
          <a:p>
            <a:r>
              <a:rPr lang="en-US" sz="2400" dirty="0" smtClean="0"/>
              <a:t>Adapter fixed, no second test necessary for cavity qualification.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3100" b="1" u="sng" dirty="0" smtClean="0"/>
              <a:t>RFD1</a:t>
            </a:r>
          </a:p>
          <a:p>
            <a:pPr marL="0" indent="0">
              <a:buNone/>
            </a:pPr>
            <a:r>
              <a:rPr lang="en-US" sz="2400" dirty="0"/>
              <a:t>APRIL) Test 1: Leak (ancillaries changed to spare set afterwards)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NO HOM measurements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MAY) Test 2: </a:t>
            </a:r>
            <a:r>
              <a:rPr lang="en-US" sz="2400" dirty="0" smtClean="0"/>
              <a:t>Second vacuum leak (new </a:t>
            </a:r>
            <a:r>
              <a:rPr lang="en-US" sz="2400" dirty="0"/>
              <a:t>ancillaries)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NO HOM measurements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AUG) Test 3: Successfully tested.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/>
                </a:solidFill>
              </a:rPr>
              <a:t>HOM measurements taken at 2 </a:t>
            </a:r>
            <a:r>
              <a:rPr lang="en-US" sz="2400" dirty="0" smtClean="0">
                <a:solidFill>
                  <a:schemeClr val="accent6"/>
                </a:solidFill>
              </a:rPr>
              <a:t>K. Qualified.</a:t>
            </a:r>
            <a:endParaRPr lang="en-US" sz="2400" dirty="0" smtClean="0"/>
          </a:p>
          <a:p>
            <a:endParaRPr lang="en-GB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9101" t="30370" r="16771" b="17747"/>
          <a:stretch/>
        </p:blipFill>
        <p:spPr>
          <a:xfrm rot="5400000">
            <a:off x="7459649" y="592987"/>
            <a:ext cx="2208659" cy="194755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s://lh3.googleusercontent.com/_dm4JjpFwvPS3D7lyZ43scatpx-QWhF_GscNfAsR8HvyKzcQuJESZsmDX8YUzZCRneHI_OWwcrWlw1sHJ-U-t0MlvLVNrdHLq5PM2whplsGw4x9Z62jUS_dKbFop-d3eU0uTMnru5RwfS4q8wnNBVLuWCrj3RSAWNsyrJy4HgV1AVpClx5m_Rpx5UzPaBU-Wvk1Juj3XyqJ45uAzFs_rDCsrPYxqxhUxlf1_HbGs5CsUPP0EAIVPZ1y9bC0YD4sXhbU7sQt3FkGdjZ0Z--PgY55H3Gdm4qV8VO8p_vqvGp3lXyVnJkUCaBr1xnx5jgCdCfl8U3vQzqRYp-9L_1fvGsSg0YG3YRXFXkuIClATQm2sUphSqsIbY11APFbFltdMRpd6X7osv94ZzRdmcj5_PMgeTZUjFfO_XX95cksDC9SghOFNy4p-AdWz0Bux-VEJpO0M0HH2h5OjwZfg2a8zL10DGWdCojgvUKcdbo4tDXNTMcCZhQpA6z6f4B2Uzi8fFeE8UZnE3GzJ9TIveAaPO7NeMXKnLMeHkXr_jM8il4BhfvVlTapo9pfXVh9W04bUmUoFNZ5jpKq-SqHLRD4ZQRpwY_A5Qgg-2IfHI-pxGEswEzv339GQOKx5KxAn4pffXhSIjpiolsDDyQDeaECoAdHqL5W3MxniIC4P0-8_N_AuC3Jj4hlKop1crzwVJ6NJWeGJONp5iOwLLVRDDae_qfvB=w1250-h937-no?authuser=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7"/>
          <a:stretch/>
        </p:blipFill>
        <p:spPr bwMode="auto">
          <a:xfrm>
            <a:off x="9289254" y="1443222"/>
            <a:ext cx="2064546" cy="19530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r="54801"/>
          <a:stretch/>
        </p:blipFill>
        <p:spPr>
          <a:xfrm>
            <a:off x="0" y="3455368"/>
            <a:ext cx="1072906" cy="6922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47587" t="-517" r="723" b="517"/>
          <a:stretch/>
        </p:blipFill>
        <p:spPr>
          <a:xfrm>
            <a:off x="-11196" y="1690688"/>
            <a:ext cx="1084102" cy="6116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33956" y="99118"/>
            <a:ext cx="2177935" cy="5320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>
                <a:solidFill>
                  <a:prstClr val="black"/>
                </a:solidFill>
              </a:rPr>
              <a:t>See talk by </a:t>
            </a:r>
            <a:r>
              <a:rPr lang="en-US" sz="1200" dirty="0" smtClean="0">
                <a:solidFill>
                  <a:prstClr val="black"/>
                </a:solidFill>
              </a:rPr>
              <a:t>K. Turaj for </a:t>
            </a:r>
            <a:r>
              <a:rPr lang="en-US" sz="1200" dirty="0">
                <a:solidFill>
                  <a:prstClr val="black"/>
                </a:solidFill>
              </a:rPr>
              <a:t>more details.</a:t>
            </a:r>
          </a:p>
        </p:txBody>
      </p:sp>
    </p:spTree>
    <p:extLst>
      <p:ext uri="{BB962C8B-B14F-4D97-AF65-F5344CB8AC3E}">
        <p14:creationId xmlns:p14="http://schemas.microsoft.com/office/powerpoint/2010/main" val="28600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Transmission measurements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972F-CE3D-4359-BE47-23C5926A05ED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12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05840" y="1825625"/>
            <a:ext cx="9210502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</a:t>
            </a:r>
            <a:r>
              <a:rPr lang="en-US" sz="2000" baseline="-25000" dirty="0" smtClean="0"/>
              <a:t>21</a:t>
            </a:r>
            <a:r>
              <a:rPr lang="en-US" sz="2000" dirty="0" smtClean="0"/>
              <a:t> measurements taken between the ancillaries at 300 K and 2 K</a:t>
            </a:r>
            <a:r>
              <a:rPr lang="en-US" sz="2000" dirty="0"/>
              <a:t> </a:t>
            </a:r>
            <a:r>
              <a:rPr lang="en-US" sz="2000" dirty="0" smtClean="0"/>
              <a:t>– </a:t>
            </a:r>
            <a:r>
              <a:rPr lang="en-US" sz="2000" u="sng" dirty="0" smtClean="0"/>
              <a:t>Agrees very well with simulations!</a:t>
            </a:r>
          </a:p>
          <a:p>
            <a:r>
              <a:rPr lang="en-US" sz="2000" dirty="0" smtClean="0"/>
              <a:t>No measurements with Field Antenna for RFD #2 at 2 K due to impedance adapter non-conformity [1].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0" y="3281020"/>
            <a:ext cx="3857142" cy="27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2" y="3281020"/>
            <a:ext cx="3857142" cy="27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84" y="3281020"/>
            <a:ext cx="3857142" cy="27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899" y="60696"/>
            <a:ext cx="3021465" cy="14999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719791" y="1995117"/>
            <a:ext cx="2177935" cy="4048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prstClr val="black"/>
                </a:solidFill>
              </a:rPr>
              <a:t>See </a:t>
            </a:r>
            <a:r>
              <a:rPr lang="en-US" sz="1100" dirty="0" smtClean="0">
                <a:solidFill>
                  <a:prstClr val="black"/>
                </a:solidFill>
              </a:rPr>
              <a:t>talks </a:t>
            </a:r>
            <a:r>
              <a:rPr lang="en-US" sz="1100" dirty="0">
                <a:solidFill>
                  <a:prstClr val="black"/>
                </a:solidFill>
              </a:rPr>
              <a:t>by </a:t>
            </a:r>
            <a:r>
              <a:rPr lang="en-US" sz="1100" dirty="0" smtClean="0">
                <a:solidFill>
                  <a:prstClr val="black"/>
                </a:solidFill>
              </a:rPr>
              <a:t>E. Montesinos and K. Turaj for </a:t>
            </a:r>
            <a:r>
              <a:rPr lang="en-US" sz="1100" dirty="0">
                <a:solidFill>
                  <a:prstClr val="black"/>
                </a:solidFill>
              </a:rPr>
              <a:t>more details.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403908" y="2380722"/>
            <a:ext cx="230543" cy="1243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0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HOM measurements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4" y="1825625"/>
            <a:ext cx="6602679" cy="4351338"/>
          </a:xfrm>
        </p:spPr>
        <p:txBody>
          <a:bodyPr>
            <a:norm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 Vs Q for both </a:t>
            </a:r>
            <a:r>
              <a:rPr lang="en-US" sz="1400" dirty="0" smtClean="0"/>
              <a:t>cavities, </a:t>
            </a:r>
            <a:r>
              <a:rPr lang="en-US" sz="1400" u="sng" dirty="0" smtClean="0"/>
              <a:t>modes </a:t>
            </a:r>
            <a:r>
              <a:rPr lang="en-US" sz="1400" u="sng" dirty="0"/>
              <a:t>spectra very similar to simulations</a:t>
            </a:r>
            <a:r>
              <a:rPr lang="en-US" sz="1400" dirty="0" smtClean="0"/>
              <a:t>.</a:t>
            </a:r>
            <a:endParaRPr lang="en-US" sz="1400" dirty="0" smtClean="0"/>
          </a:p>
          <a:p>
            <a:r>
              <a:rPr lang="en-US" sz="1400" dirty="0" smtClean="0"/>
              <a:t>High frequency deviations </a:t>
            </a:r>
            <a:r>
              <a:rPr lang="en-US" sz="1400" dirty="0" smtClean="0"/>
              <a:t>expected (cavity tuned for f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).</a:t>
            </a:r>
          </a:p>
          <a:p>
            <a:r>
              <a:rPr lang="en-US" sz="1400" b="1" u="sng" dirty="0" smtClean="0">
                <a:solidFill>
                  <a:schemeClr val="accent6"/>
                </a:solidFill>
              </a:rPr>
              <a:t>Acceptance criteria: catalogue mode parameters.</a:t>
            </a:r>
            <a:endParaRPr lang="en-US" sz="1400" b="1" u="sng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AA2B-A842-4ECD-B2F6-2F0E97047A0C}" type="datetime1">
              <a:rPr lang="en-GB" smtClean="0"/>
              <a:t>21/10/2021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54801"/>
          <a:stretch/>
        </p:blipFill>
        <p:spPr>
          <a:xfrm>
            <a:off x="7725144" y="253234"/>
            <a:ext cx="1339051" cy="864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7587" t="-517" r="723" b="517"/>
          <a:stretch/>
        </p:blipFill>
        <p:spPr>
          <a:xfrm>
            <a:off x="9867734" y="223804"/>
            <a:ext cx="1531338" cy="86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13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3654" t="12320" r="18502" b="18255"/>
          <a:stretch/>
        </p:blipFill>
        <p:spPr>
          <a:xfrm>
            <a:off x="7371994" y="1197231"/>
            <a:ext cx="2045352" cy="1199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9101" t="560" r="16771" b="-1"/>
          <a:stretch/>
        </p:blipFill>
        <p:spPr>
          <a:xfrm rot="5400000">
            <a:off x="10035991" y="789138"/>
            <a:ext cx="1194824" cy="20193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916" y="2844904"/>
            <a:ext cx="5386287" cy="32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844904"/>
            <a:ext cx="538971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4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HOM measurements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080" y="1825625"/>
            <a:ext cx="5825045" cy="4351338"/>
          </a:xfrm>
        </p:spPr>
        <p:txBody>
          <a:bodyPr>
            <a:normAutofit/>
          </a:bodyPr>
          <a:lstStyle/>
          <a:p>
            <a:r>
              <a:rPr lang="en-US" sz="1400" dirty="0" smtClean="0"/>
              <a:t>High impedance modes tracked for cataloguing and analysis.</a:t>
            </a:r>
          </a:p>
          <a:p>
            <a:r>
              <a:rPr lang="en-US" sz="1400" b="1" u="sng" dirty="0">
                <a:solidFill>
                  <a:schemeClr val="accent6"/>
                </a:solidFill>
              </a:rPr>
              <a:t>Acceptance criteria:</a:t>
            </a:r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dirty="0" smtClean="0">
                <a:solidFill>
                  <a:schemeClr val="accent6"/>
                </a:solidFill>
              </a:rPr>
              <a:t>Simulation </a:t>
            </a:r>
            <a:r>
              <a:rPr lang="en-US" sz="1400" dirty="0" smtClean="0">
                <a:solidFill>
                  <a:schemeClr val="accent6"/>
                </a:solidFill>
              </a:rPr>
              <a:t>/ measurement </a:t>
            </a:r>
            <a:r>
              <a:rPr lang="en-US" sz="1400" dirty="0" smtClean="0">
                <a:solidFill>
                  <a:schemeClr val="accent6"/>
                </a:solidFill>
              </a:rPr>
              <a:t>deviations for high Z modes </a:t>
            </a:r>
            <a:r>
              <a:rPr lang="en-US" sz="1400" dirty="0" smtClean="0">
                <a:solidFill>
                  <a:schemeClr val="accent6"/>
                </a:solidFill>
              </a:rPr>
              <a:t>submitted to beam dynamics experts for further analysis.</a:t>
            </a:r>
            <a:endParaRPr lang="en-GB" sz="1400" dirty="0">
              <a:solidFill>
                <a:schemeClr val="accent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148D0-B3CD-4D74-ACE9-D08FB2215AE7}" type="datetime1">
              <a:rPr lang="en-GB" smtClean="0"/>
              <a:t>21/10/2021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54801"/>
          <a:stretch/>
        </p:blipFill>
        <p:spPr>
          <a:xfrm>
            <a:off x="7725144" y="253234"/>
            <a:ext cx="1339051" cy="864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7587" t="-517" r="723" b="517"/>
          <a:stretch/>
        </p:blipFill>
        <p:spPr>
          <a:xfrm>
            <a:off x="9867734" y="223804"/>
            <a:ext cx="1531338" cy="864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14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3654" t="12320" r="18502" b="18255"/>
          <a:stretch/>
        </p:blipFill>
        <p:spPr>
          <a:xfrm>
            <a:off x="7371994" y="1197231"/>
            <a:ext cx="2045352" cy="1199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9101" t="560" r="16771" b="-1"/>
          <a:stretch/>
        </p:blipFill>
        <p:spPr>
          <a:xfrm rot="5400000">
            <a:off x="10035991" y="789138"/>
            <a:ext cx="1194824" cy="20193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844904"/>
            <a:ext cx="5389715" cy="324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r="2996" b="2479"/>
          <a:stretch/>
        </p:blipFill>
        <p:spPr>
          <a:xfrm>
            <a:off x="6227915" y="2844904"/>
            <a:ext cx="5224945" cy="315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High power HOM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E2D07-7741-42B1-8ABE-4EBBA136796C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15</a:t>
            </a:fld>
            <a:endParaRPr lang="en-GB"/>
          </a:p>
        </p:txBody>
      </p:sp>
      <p:grpSp>
        <p:nvGrpSpPr>
          <p:cNvPr id="20" name="Group 19"/>
          <p:cNvGrpSpPr/>
          <p:nvPr/>
        </p:nvGrpSpPr>
        <p:grpSpPr>
          <a:xfrm>
            <a:off x="9226162" y="3224306"/>
            <a:ext cx="2127638" cy="986412"/>
            <a:chOff x="9045489" y="2440093"/>
            <a:chExt cx="2127638" cy="9864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72428" t="45619" r="-119" b="5761"/>
            <a:stretch/>
          </p:blipFill>
          <p:spPr>
            <a:xfrm>
              <a:off x="9045489" y="2440093"/>
              <a:ext cx="1590460" cy="986412"/>
            </a:xfrm>
            <a:prstGeom prst="ellipse">
              <a:avLst/>
            </a:prstGeom>
            <a:ln w="1905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10684989" y="2710183"/>
              <a:ext cx="488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[2]</a:t>
              </a:r>
              <a:endParaRPr lang="en-GB" dirty="0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021080" y="1825625"/>
            <a:ext cx="68938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/>
              <a:t>Depending on the mode parameters, interaction between the </a:t>
            </a:r>
            <a:r>
              <a:rPr lang="en-US" sz="1200" u="sng" dirty="0" smtClean="0"/>
              <a:t>750 MHz longitudinal mode</a:t>
            </a:r>
            <a:r>
              <a:rPr lang="en-US" sz="1200" dirty="0" smtClean="0"/>
              <a:t> and the </a:t>
            </a:r>
            <a:r>
              <a:rPr lang="en-US" sz="1200" u="sng" dirty="0" smtClean="0"/>
              <a:t>19</a:t>
            </a:r>
            <a:r>
              <a:rPr lang="en-US" sz="1200" u="sng" baseline="30000" dirty="0" smtClean="0"/>
              <a:t>th</a:t>
            </a:r>
            <a:r>
              <a:rPr lang="en-US" sz="1200" u="sng" dirty="0" smtClean="0"/>
              <a:t> bunch spacing harmonic</a:t>
            </a:r>
            <a:r>
              <a:rPr lang="en-US" sz="1200" dirty="0" smtClean="0"/>
              <a:t> of HL-LHC type beam can produce </a:t>
            </a:r>
            <a:r>
              <a:rPr lang="en-US" sz="1200" b="1" u="sng" dirty="0" smtClean="0"/>
              <a:t>large heat load</a:t>
            </a:r>
            <a:r>
              <a:rPr lang="en-US" sz="1200" dirty="0" smtClean="0"/>
              <a:t>.</a:t>
            </a:r>
          </a:p>
          <a:p>
            <a:r>
              <a:rPr lang="en-US" sz="1200" b="1" u="sng" dirty="0" smtClean="0"/>
              <a:t>Strict frequency and quality factor limits</a:t>
            </a:r>
            <a:r>
              <a:rPr lang="en-US" sz="1200" b="1" dirty="0" smtClean="0"/>
              <a:t> </a:t>
            </a:r>
            <a:r>
              <a:rPr lang="en-US" sz="1200" dirty="0" smtClean="0"/>
              <a:t>placed on this mode.</a:t>
            </a:r>
          </a:p>
          <a:p>
            <a:r>
              <a:rPr lang="en-US" sz="1200" b="1" u="sng" dirty="0" smtClean="0">
                <a:solidFill>
                  <a:schemeClr val="accent6"/>
                </a:solidFill>
              </a:rPr>
              <a:t>Both cavities within threshold!</a:t>
            </a:r>
            <a:r>
              <a:rPr lang="en-US" sz="1200" dirty="0" smtClean="0"/>
              <a:t>  HOM power &lt;&lt; 1 kW and within specification.</a:t>
            </a:r>
          </a:p>
          <a:p>
            <a:r>
              <a:rPr lang="en-US" sz="1200" dirty="0" smtClean="0"/>
              <a:t>Mode frequency and Q-factor reproducible.</a:t>
            </a:r>
            <a:endParaRPr lang="en-GB" sz="1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03" y="1055950"/>
            <a:ext cx="3104998" cy="17639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256053" y="2013683"/>
            <a:ext cx="45719" cy="542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65" y="3270103"/>
            <a:ext cx="3875813" cy="2906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262" y="4428258"/>
            <a:ext cx="4486275" cy="590550"/>
          </a:xfrm>
          <a:prstGeom prst="rect">
            <a:avLst/>
          </a:prstGeom>
        </p:spPr>
      </p:pic>
      <p:pic>
        <p:nvPicPr>
          <p:cNvPr id="15" name="Picture 14" descr="Tick Mark Correct · Free vector graphic on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101" y="5046098"/>
            <a:ext cx="372601" cy="3452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53625" y="5617757"/>
            <a:ext cx="3212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6"/>
                </a:solidFill>
              </a:rPr>
              <a:t>Again, congratulations to SY-RF-AC and EN-MME for both the cavity (mode frequency) and coupler (mode external-Q) manufacture.</a:t>
            </a:r>
            <a:endParaRPr lang="en-GB" sz="1200" b="1" u="sng" dirty="0">
              <a:solidFill>
                <a:schemeClr val="accent6"/>
              </a:solidFill>
            </a:endParaRPr>
          </a:p>
        </p:txBody>
      </p:sp>
      <p:pic>
        <p:nvPicPr>
          <p:cNvPr id="21" name="Picture 20" descr="Tick Mark Correct · Free vector graphic on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45" y="5035090"/>
            <a:ext cx="372601" cy="345267"/>
          </a:xfrm>
          <a:prstGeom prst="rect">
            <a:avLst/>
          </a:prstGeom>
        </p:spPr>
      </p:pic>
      <p:pic>
        <p:nvPicPr>
          <p:cNvPr id="22" name="Picture 21" descr="Tick Mark Correct · Free vector graphic on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5046097"/>
            <a:ext cx="372601" cy="345267"/>
          </a:xfrm>
          <a:prstGeom prst="rect">
            <a:avLst/>
          </a:prstGeom>
        </p:spPr>
      </p:pic>
      <p:pic>
        <p:nvPicPr>
          <p:cNvPr id="23" name="Picture 22" descr="Tick Mark Correct · Free vector graphic on Pixaba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225" y="5035089"/>
            <a:ext cx="372601" cy="3452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177160">
            <a:off x="6304069" y="454031"/>
            <a:ext cx="5569153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GB" sz="2200" dirty="0"/>
              <a:t>No risk of high heat loads for this </a:t>
            </a:r>
            <a:r>
              <a:rPr lang="en-GB" sz="2200" dirty="0" smtClean="0"/>
              <a:t>mode!  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12350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Fundamental mode rejection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350" y="1825625"/>
            <a:ext cx="6058971" cy="4351338"/>
          </a:xfrm>
        </p:spPr>
        <p:txBody>
          <a:bodyPr>
            <a:normAutofit/>
          </a:bodyPr>
          <a:lstStyle/>
          <a:p>
            <a:r>
              <a:rPr lang="en-US" sz="1600" dirty="0" smtClean="0"/>
              <a:t>Fundamental mode leakage limit of </a:t>
            </a:r>
            <a:r>
              <a:rPr lang="en-US" sz="1600" dirty="0"/>
              <a:t>&lt; 6.7 W at V</a:t>
            </a:r>
            <a:r>
              <a:rPr lang="en-US" sz="1600" baseline="-25000" dirty="0"/>
              <a:t>T</a:t>
            </a:r>
            <a:r>
              <a:rPr lang="en-US" sz="1600" dirty="0"/>
              <a:t> = 4.1 </a:t>
            </a:r>
            <a:r>
              <a:rPr lang="en-US" sz="1600" dirty="0" smtClean="0"/>
              <a:t>MV</a:t>
            </a:r>
          </a:p>
          <a:p>
            <a:r>
              <a:rPr lang="en-US" sz="1600" dirty="0" smtClean="0"/>
              <a:t>All meet acceptance criteria!</a:t>
            </a:r>
          </a:p>
          <a:p>
            <a:r>
              <a:rPr lang="en-US" sz="1600" dirty="0" smtClean="0"/>
              <a:t>This shows the validity of the HOM coupler test box as a qualification test.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A7E1-4694-48B0-A3AA-3FD759C53F1C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16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87" y="3697433"/>
            <a:ext cx="5077826" cy="1925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385" t="34103" r="4670" b="42515"/>
          <a:stretch/>
        </p:blipFill>
        <p:spPr>
          <a:xfrm>
            <a:off x="5714003" y="5319631"/>
            <a:ext cx="3361382" cy="661892"/>
          </a:xfrm>
          <a:prstGeom prst="ellipse">
            <a:avLst/>
          </a:prstGeom>
          <a:ln w="1905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9098208" y="5492139"/>
            <a:ext cx="488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[2]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b="4844"/>
          <a:stretch/>
        </p:blipFill>
        <p:spPr>
          <a:xfrm>
            <a:off x="7318555" y="2729498"/>
            <a:ext cx="3046936" cy="2225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3654" t="12320" r="18502" b="18255"/>
          <a:stretch/>
        </p:blipFill>
        <p:spPr>
          <a:xfrm>
            <a:off x="7503104" y="1505082"/>
            <a:ext cx="1839173" cy="107813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9101" t="560" r="16771" b="-1"/>
          <a:stretch/>
        </p:blipFill>
        <p:spPr>
          <a:xfrm rot="5400000">
            <a:off x="9914275" y="1131501"/>
            <a:ext cx="1080000" cy="182529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4" descr="https://lh3.googleusercontent.com/wO9IKoC4nJpM4wb3Oyft6jBSmBqdsfDT4L_iXcpp3fCtZEWorcaR212QktDrJNmWRqNllgLUJXql-Q-1u1-ohdL2U7FdOIQRSgN5hiGKjvC2bh_j0jhFrmaCNI-lg1NkjdWedLbL1b9u_svLxkEukOyVToYg7GA0zh0v_EgKz2P3s4aGHmlhBHecdl53UVIdaE1yGFCJkVEsMbI1-nIV8BRjLmT4uFriH9TW3VizSMdfVPLRtWTWMKetzA9NyO91llheq6qDfzN9STu9FAaXRr77nJMrVok8wNU81xJNvamRigiCzPw1nhDZH9HxHJLiB7THtAL_9bIyuj6GDy_b74qPl2BJeQxKRv4VcF8G9_RedeW4IIJs_uHfXpUsHPFGuy-38_fBfHLmbGof7Cf3PQUxf-rUJXsxPCAsCP6SFh7nGnE9LgyoqAiJV9gTtEZ_76EgEPmG_tuTai818y12kB0cZONoDX4q0wPmEMvdRnmufXDA5P4wpeC6cC8ZYSbUEG2DhDww6rwhgNMV2VU2cEmV0u7IB9AO6YBJZeGUl2Lx8T6BwidW2ytED_YvE54QTIUL9N5QiI6SIIp2KOnIuAefDKkK8MYb191yp7LZdKPdhCo1lAYAkRf1quvH3Ag4VCCbVpco__4CiJ5TRQ_Mio3LTCRfAjh09PM5qlcnpBNmpOAPLuyHep0z-ghRTA=w794-h1058-no?authuser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33695" y="2927702"/>
            <a:ext cx="1155325" cy="153946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85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578" y="2005012"/>
            <a:ext cx="5663168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1800" b="1" dirty="0" smtClean="0"/>
              <a:t>Impedance adapters designed and manufactured.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1800" b="1" dirty="0" smtClean="0"/>
              <a:t> HHOMC </a:t>
            </a:r>
            <a:r>
              <a:rPr lang="en-US" sz="1800" b="1" dirty="0"/>
              <a:t>test-box </a:t>
            </a:r>
            <a:r>
              <a:rPr lang="en-US" sz="1800" b="1" dirty="0" smtClean="0"/>
              <a:t>qualified couplers and allowed selection criteria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1800" b="1" dirty="0" smtClean="0"/>
              <a:t> HOM measurements align with simulations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1800" b="1" dirty="0" smtClean="0"/>
              <a:t> High </a:t>
            </a:r>
            <a:r>
              <a:rPr lang="en-US" sz="1800" b="1" dirty="0"/>
              <a:t>power </a:t>
            </a:r>
            <a:r>
              <a:rPr lang="en-US" sz="1800" b="1" dirty="0" smtClean="0"/>
              <a:t>HOM within specification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1800" b="1" dirty="0" smtClean="0"/>
              <a:t> Fundamental mode rejection within specification</a:t>
            </a:r>
            <a:endParaRPr lang="en-GB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EC2-9D70-44EB-BC3A-8C5419B33ACD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17</a:t>
            </a:fld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200000"/>
              </a:lnSpc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472845" y="315560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/>
              <a:t>	Agree below 1.2 GHz, </a:t>
            </a:r>
            <a:r>
              <a:rPr lang="en-US" sz="1400" i="1" u="sng" dirty="0" smtClean="0"/>
              <a:t>very consistent </a:t>
            </a:r>
            <a:r>
              <a:rPr lang="en-US" sz="1400" i="1" u="sng" dirty="0"/>
              <a:t>manufacture</a:t>
            </a:r>
            <a:r>
              <a:rPr lang="en-US" sz="1400" i="1" dirty="0"/>
              <a:t>.</a:t>
            </a:r>
          </a:p>
          <a:p>
            <a:r>
              <a:rPr lang="en-US" sz="1400" i="1" dirty="0"/>
              <a:t>	High frequency qualification on-going.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54839" y="3965807"/>
            <a:ext cx="355097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/>
              <a:t>Important HOMs tracked and measured.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54839" y="4497500"/>
            <a:ext cx="43989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 smtClean="0"/>
              <a:t>Maximum HOM power &lt; 1 kW with HL-LHC beam</a:t>
            </a:r>
            <a:endParaRPr lang="en-US" sz="1400" i="1" dirty="0"/>
          </a:p>
        </p:txBody>
      </p:sp>
      <p:sp>
        <p:nvSpPr>
          <p:cNvPr id="14" name="Rectangle 13"/>
          <p:cNvSpPr/>
          <p:nvPr/>
        </p:nvSpPr>
        <p:spPr>
          <a:xfrm>
            <a:off x="6969400" y="5280407"/>
            <a:ext cx="185499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 smtClean="0"/>
              <a:t>&lt; 10 W @ V</a:t>
            </a:r>
            <a:r>
              <a:rPr lang="en-US" sz="1400" i="1" baseline="-25000" dirty="0" smtClean="0"/>
              <a:t>T</a:t>
            </a:r>
            <a:r>
              <a:rPr lang="en-US" sz="1400" i="1" dirty="0" smtClean="0"/>
              <a:t> = 5 MV</a:t>
            </a:r>
            <a:endParaRPr lang="en-US" sz="1400" i="1" dirty="0"/>
          </a:p>
        </p:txBody>
      </p:sp>
      <p:pic>
        <p:nvPicPr>
          <p:cNvPr id="15" name="Picture 2" descr="US HL-LHC Accelerator Upgrade Pro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61" y="575138"/>
            <a:ext cx="1729617" cy="8120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8" r="37541" b="3801"/>
          <a:stretch/>
        </p:blipFill>
        <p:spPr>
          <a:xfrm>
            <a:off x="11215321" y="-103390"/>
            <a:ext cx="976679" cy="23597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9" t="11451" r="39927" b="7181"/>
          <a:stretch/>
        </p:blipFill>
        <p:spPr>
          <a:xfrm>
            <a:off x="10766380" y="91319"/>
            <a:ext cx="486015" cy="943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5" t="7770" r="35459" b="4141"/>
          <a:stretch/>
        </p:blipFill>
        <p:spPr>
          <a:xfrm>
            <a:off x="10336303" y="77155"/>
            <a:ext cx="434592" cy="86228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565851" y="151831"/>
            <a:ext cx="15856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In collaboration with and thanks to:</a:t>
            </a:r>
            <a:endParaRPr lang="en-GB" sz="1050" dirty="0"/>
          </a:p>
        </p:txBody>
      </p:sp>
      <p:sp>
        <p:nvSpPr>
          <p:cNvPr id="20" name="Rectangle 19"/>
          <p:cNvSpPr/>
          <p:nvPr/>
        </p:nvSpPr>
        <p:spPr>
          <a:xfrm>
            <a:off x="6969400" y="2202757"/>
            <a:ext cx="4086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Qualified before installation on the test-box.</a:t>
            </a:r>
          </a:p>
          <a:p>
            <a:r>
              <a:rPr lang="en-US" sz="1400" i="1" dirty="0" smtClean="0"/>
              <a:t>Used on the cavity and ‘posed no issue’.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27711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70" y="315151"/>
            <a:ext cx="11876116" cy="1325563"/>
          </a:xfrm>
        </p:spPr>
        <p:txBody>
          <a:bodyPr/>
          <a:lstStyle/>
          <a:p>
            <a:pPr algn="ctr"/>
            <a:r>
              <a:rPr lang="en-US" dirty="0" smtClean="0"/>
              <a:t>Thanks! Questions …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2B9E8-30A6-4069-992A-FE6996C105A9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18</a:t>
            </a:fld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200000"/>
              </a:lnSpc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15" name="Picture 2" descr="US HL-LHC Accelerator Upgrade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95" y="2287766"/>
            <a:ext cx="2488210" cy="11682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695111" y="1764703"/>
            <a:ext cx="2016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In collaboration with and thanks to: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096000" y="1779023"/>
            <a:ext cx="470356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Thanks my management for the great opportunities.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Thanks to Rama, Ofelia and the HiLumi project management for such interesting work.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Thanks to </a:t>
            </a:r>
            <a:r>
              <a:rPr lang="en-US" sz="1400" dirty="0" err="1" smtClean="0"/>
              <a:t>Seb</a:t>
            </a:r>
            <a:r>
              <a:rPr lang="en-US" sz="1400" dirty="0" smtClean="0"/>
              <a:t>, Antoine, Stefanie, our colleagues in SM18 and in EN-MME for the amazing work, collaboration and fruitful discussions.</a:t>
            </a:r>
            <a:endParaRPr lang="en-GB" sz="1400" dirty="0"/>
          </a:p>
        </p:txBody>
      </p:sp>
      <p:sp>
        <p:nvSpPr>
          <p:cNvPr id="26" name="Rectangle 25"/>
          <p:cNvSpPr/>
          <p:nvPr/>
        </p:nvSpPr>
        <p:spPr>
          <a:xfrm>
            <a:off x="854712" y="5787727"/>
            <a:ext cx="1490334" cy="20681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H-HOMC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48266" y="5793071"/>
            <a:ext cx="1490334" cy="20681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V-HOMC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41719" y="5785240"/>
            <a:ext cx="1490334" cy="20681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FA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211" y="3844438"/>
            <a:ext cx="4196392" cy="20832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r="8648"/>
          <a:stretch/>
        </p:blipFill>
        <p:spPr>
          <a:xfrm rot="16200000" flipV="1">
            <a:off x="4154591" y="4036222"/>
            <a:ext cx="1664589" cy="149033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r="9391"/>
          <a:stretch/>
        </p:blipFill>
        <p:spPr>
          <a:xfrm rot="5400000">
            <a:off x="2456936" y="4045786"/>
            <a:ext cx="1672994" cy="149033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3" t="35889" r="38295" b="28111"/>
          <a:stretch/>
        </p:blipFill>
        <p:spPr>
          <a:xfrm>
            <a:off x="853730" y="3940194"/>
            <a:ext cx="1491417" cy="168687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734713" y="299910"/>
            <a:ext cx="887526" cy="952077"/>
            <a:chOff x="8836882" y="71715"/>
            <a:chExt cx="1087079" cy="116614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88" t="64054" r="37541" b="3801"/>
            <a:stretch/>
          </p:blipFill>
          <p:spPr>
            <a:xfrm rot="10800000" flipH="1">
              <a:off x="8836882" y="71715"/>
              <a:ext cx="1087079" cy="87761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04" t="5462" r="46132" b="88340"/>
            <a:stretch/>
          </p:blipFill>
          <p:spPr>
            <a:xfrm rot="10800000" flipH="1">
              <a:off x="9240196" y="1016442"/>
              <a:ext cx="295242" cy="221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6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2580" y="1825625"/>
            <a:ext cx="97612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[1]  Non-conformity report for 10-16 adapter: </a:t>
            </a:r>
            <a:r>
              <a:rPr lang="en-US" sz="2000" dirty="0"/>
              <a:t>EDMS </a:t>
            </a:r>
            <a:r>
              <a:rPr lang="en-US" sz="2000" dirty="0" smtClean="0"/>
              <a:t>1501109</a:t>
            </a:r>
          </a:p>
          <a:p>
            <a:pPr marL="0" indent="0">
              <a:buNone/>
            </a:pPr>
            <a:r>
              <a:rPr lang="en-US" sz="2000" dirty="0" smtClean="0"/>
              <a:t>[2]  </a:t>
            </a:r>
            <a:r>
              <a:rPr lang="en-GB" sz="2000" dirty="0" smtClean="0"/>
              <a:t>Crab Cavity HOMs - Details and Qualifications: EDMS 2488213	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30582-EE58-442E-92D4-74E85565DFBA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2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532" y="1825625"/>
            <a:ext cx="10439492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RFD Crab cavity </a:t>
            </a:r>
            <a:r>
              <a:rPr lang="en-US" sz="2400" u="sng" dirty="0" smtClean="0"/>
              <a:t>HOM couplers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u="sng" dirty="0" smtClean="0"/>
              <a:t>Z</a:t>
            </a:r>
            <a:r>
              <a:rPr lang="en-US" sz="2400" u="sng" baseline="-25000" dirty="0" smtClean="0"/>
              <a:t>0</a:t>
            </a:r>
            <a:r>
              <a:rPr lang="en-US" sz="2400" u="sng" dirty="0" smtClean="0"/>
              <a:t> = 25 ohm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25 ohm </a:t>
            </a:r>
            <a:r>
              <a:rPr lang="en-US" sz="2400" u="sng" dirty="0" smtClean="0"/>
              <a:t>impedance adapters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Pre-installation </a:t>
            </a:r>
            <a:r>
              <a:rPr lang="en-US" sz="2400" u="sng" dirty="0" smtClean="0"/>
              <a:t>test-box measurements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u="sng" dirty="0" smtClean="0"/>
              <a:t>HOM </a:t>
            </a:r>
            <a:r>
              <a:rPr lang="en-US" sz="2400" u="sng" dirty="0"/>
              <a:t>m</a:t>
            </a:r>
            <a:r>
              <a:rPr lang="en-US" sz="2400" u="sng" dirty="0" smtClean="0"/>
              <a:t>easurements</a:t>
            </a:r>
            <a:r>
              <a:rPr lang="en-US" sz="2400" dirty="0" smtClean="0"/>
              <a:t> of the jacketed cavities at 2 K.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9FE35-6D8A-4D4E-8940-5C7A07F984F5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87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CERN RFD crab cavities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532" y="1825625"/>
            <a:ext cx="10439492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Crabbing in the </a:t>
            </a:r>
            <a:r>
              <a:rPr lang="en-US" sz="2400" b="1" u="sng" dirty="0" smtClean="0"/>
              <a:t>horizontal plane</a:t>
            </a:r>
            <a:r>
              <a:rPr lang="en-US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2 cavities (</a:t>
            </a:r>
            <a:r>
              <a:rPr lang="en-US" sz="2400" dirty="0" err="1" smtClean="0"/>
              <a:t>inc.</a:t>
            </a:r>
            <a:r>
              <a:rPr lang="en-US" sz="2400" dirty="0" smtClean="0"/>
              <a:t> couplers) manufactured at CERN for tests in the SPS.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9FE35-6D8A-4D4E-8940-5C7A07F984F5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3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696" y="3626204"/>
            <a:ext cx="3403248" cy="2016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092" y="3626204"/>
            <a:ext cx="3403248" cy="2016562"/>
          </a:xfrm>
          <a:prstGeom prst="rect">
            <a:avLst/>
          </a:prstGeom>
        </p:spPr>
      </p:pic>
      <p:pic>
        <p:nvPicPr>
          <p:cNvPr id="10" name="Picture 9" descr="Ruler Straight Edge Maths -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059">
            <a:off x="6738274" y="5291234"/>
            <a:ext cx="3415468" cy="8510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169888">
            <a:off x="7775521" y="5508051"/>
            <a:ext cx="1060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- 2 mm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472995" y="3626204"/>
            <a:ext cx="106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RFD #1</a:t>
            </a:r>
            <a:endParaRPr lang="en-GB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6242304" y="3626204"/>
            <a:ext cx="106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RFD #2</a:t>
            </a:r>
            <a:endParaRPr lang="en-GB" u="sng" dirty="0"/>
          </a:p>
        </p:txBody>
      </p:sp>
      <p:sp>
        <p:nvSpPr>
          <p:cNvPr id="14" name="TextBox 13"/>
          <p:cNvSpPr txBox="1"/>
          <p:nvPr/>
        </p:nvSpPr>
        <p:spPr>
          <a:xfrm rot="1190417">
            <a:off x="6814904" y="5689970"/>
            <a:ext cx="20283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2 mm shorter than nominal design to tune the fundamental mode frequency.</a:t>
            </a:r>
            <a:endParaRPr lang="en-GB" sz="900" baseline="-25000" dirty="0"/>
          </a:p>
        </p:txBody>
      </p:sp>
    </p:spTree>
    <p:extLst>
      <p:ext uri="{BB962C8B-B14F-4D97-AF65-F5344CB8AC3E}">
        <p14:creationId xmlns:p14="http://schemas.microsoft.com/office/powerpoint/2010/main" val="13515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RFD HOM couplers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FF1EB-349E-4871-BBD8-AE32A5A1CB88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8" t="10797" r="32029" b="19860"/>
          <a:stretch/>
        </p:blipFill>
        <p:spPr>
          <a:xfrm>
            <a:off x="2386559" y="1690688"/>
            <a:ext cx="3329055" cy="4100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4566" y="2424880"/>
            <a:ext cx="52277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+mj-lt"/>
                <a:ea typeface="Verdana" panose="020B0604030504040204" pitchFamily="34" charset="0"/>
              </a:rPr>
              <a:t>V-HOMC</a:t>
            </a:r>
          </a:p>
          <a:p>
            <a:r>
              <a:rPr lang="en-US" dirty="0" smtClean="0">
                <a:latin typeface="+mj-lt"/>
                <a:ea typeface="Verdana" panose="020B0604030504040204" pitchFamily="34" charset="0"/>
              </a:rPr>
              <a:t>Damps HOMs with high Z</a:t>
            </a:r>
            <a:r>
              <a:rPr lang="en-GB" baseline="-25000" dirty="0" smtClean="0">
                <a:latin typeface="+mj-lt"/>
                <a:ea typeface="Verdana" panose="020B0604030504040204" pitchFamily="34" charset="0"/>
              </a:rPr>
              <a:t>⊥v</a:t>
            </a:r>
            <a:r>
              <a:rPr lang="en-GB" dirty="0" smtClean="0">
                <a:latin typeface="+mj-lt"/>
                <a:ea typeface="Verdana" panose="020B0604030504040204" pitchFamily="34" charset="0"/>
              </a:rPr>
              <a:t> and Z</a:t>
            </a:r>
            <a:r>
              <a:rPr lang="en-GB" baseline="-25000" dirty="0" smtClean="0">
                <a:latin typeface="+mj-lt"/>
                <a:ea typeface="Verdana" panose="020B0604030504040204" pitchFamily="34" charset="0"/>
              </a:rPr>
              <a:t>∥</a:t>
            </a:r>
          </a:p>
          <a:p>
            <a:r>
              <a:rPr lang="en-US" dirty="0" smtClean="0">
                <a:latin typeface="+mj-lt"/>
                <a:ea typeface="Verdana" panose="020B0604030504040204" pitchFamily="34" charset="0"/>
              </a:rPr>
              <a:t>100 W</a:t>
            </a:r>
            <a:r>
              <a:rPr lang="en-US" baseline="-25000" dirty="0" smtClean="0">
                <a:latin typeface="+mj-lt"/>
                <a:ea typeface="Verdana" panose="020B0604030504040204" pitchFamily="34" charset="0"/>
              </a:rPr>
              <a:t>p</a:t>
            </a:r>
            <a:r>
              <a:rPr lang="en-US" dirty="0" smtClean="0">
                <a:latin typeface="+mj-lt"/>
                <a:ea typeface="Verdana" panose="020B0604030504040204" pitchFamily="34" charset="0"/>
              </a:rPr>
              <a:t> range</a:t>
            </a:r>
            <a:endParaRPr lang="en-GB" baseline="-25000" dirty="0" smtClean="0">
              <a:latin typeface="+mj-lt"/>
              <a:ea typeface="Verdana" panose="020B0604030504040204" pitchFamily="34" charset="0"/>
            </a:endParaRPr>
          </a:p>
          <a:p>
            <a:endParaRPr lang="en-US" b="1" dirty="0">
              <a:solidFill>
                <a:schemeClr val="accent2"/>
              </a:solidFill>
              <a:latin typeface="+mj-lt"/>
              <a:ea typeface="Verdana" panose="020B0604030504040204" pitchFamily="34" charset="0"/>
            </a:endParaRPr>
          </a:p>
          <a:p>
            <a:r>
              <a:rPr lang="en-US" b="1" dirty="0" smtClean="0">
                <a:solidFill>
                  <a:schemeClr val="accent6"/>
                </a:solidFill>
                <a:latin typeface="+mj-lt"/>
                <a:ea typeface="Verdana" panose="020B0604030504040204" pitchFamily="34" charset="0"/>
              </a:rPr>
              <a:t>H-HOMC</a:t>
            </a:r>
          </a:p>
          <a:p>
            <a:r>
              <a:rPr lang="en-US" dirty="0" smtClean="0">
                <a:latin typeface="+mj-lt"/>
                <a:ea typeface="Verdana" panose="020B0604030504040204" pitchFamily="34" charset="0"/>
              </a:rPr>
              <a:t>Damps HOMs with high Z</a:t>
            </a:r>
            <a:r>
              <a:rPr lang="en-GB" baseline="-25000" dirty="0" smtClean="0">
                <a:latin typeface="+mj-lt"/>
                <a:ea typeface="Verdana" panose="020B0604030504040204" pitchFamily="34" charset="0"/>
              </a:rPr>
              <a:t>⊥h</a:t>
            </a:r>
            <a:r>
              <a:rPr lang="en-GB" dirty="0" smtClean="0">
                <a:latin typeface="+mj-lt"/>
                <a:ea typeface="Verdana" panose="020B0604030504040204" pitchFamily="34" charset="0"/>
              </a:rPr>
              <a:t> and Z</a:t>
            </a:r>
            <a:r>
              <a:rPr lang="en-GB" baseline="-25000" dirty="0">
                <a:latin typeface="+mj-lt"/>
                <a:ea typeface="Verdana" panose="020B0604030504040204" pitchFamily="34" charset="0"/>
              </a:rPr>
              <a:t>∥</a:t>
            </a:r>
            <a:r>
              <a:rPr lang="en-GB" baseline="-25000" dirty="0" smtClean="0">
                <a:latin typeface="+mj-lt"/>
                <a:ea typeface="Verdana" panose="020B0604030504040204" pitchFamily="34" charset="0"/>
              </a:rPr>
              <a:t> </a:t>
            </a:r>
          </a:p>
          <a:p>
            <a:r>
              <a:rPr lang="en-US" dirty="0" smtClean="0">
                <a:latin typeface="+mj-lt"/>
                <a:ea typeface="Verdana" panose="020B0604030504040204" pitchFamily="34" charset="0"/>
              </a:rPr>
              <a:t>kW</a:t>
            </a:r>
            <a:r>
              <a:rPr lang="en-US" baseline="-25000" dirty="0" smtClean="0">
                <a:latin typeface="+mj-lt"/>
                <a:ea typeface="Verdana" panose="020B0604030504040204" pitchFamily="34" charset="0"/>
              </a:rPr>
              <a:t>p</a:t>
            </a:r>
            <a:r>
              <a:rPr lang="en-US" dirty="0" smtClean="0">
                <a:latin typeface="+mj-lt"/>
                <a:ea typeface="Verdana" panose="020B0604030504040204" pitchFamily="34" charset="0"/>
              </a:rPr>
              <a:t> range</a:t>
            </a:r>
          </a:p>
          <a:p>
            <a:endParaRPr lang="en-US" dirty="0">
              <a:latin typeface="+mj-lt"/>
              <a:ea typeface="Verdana" panose="020B0604030504040204" pitchFamily="34" charset="0"/>
            </a:endParaRPr>
          </a:p>
          <a:p>
            <a:r>
              <a:rPr lang="en-GB" b="1" dirty="0" smtClean="0">
                <a:solidFill>
                  <a:srgbClr val="0070C0"/>
                </a:solidFill>
                <a:latin typeface="+mj-lt"/>
                <a:ea typeface="Verdana" panose="020B0604030504040204" pitchFamily="34" charset="0"/>
              </a:rPr>
              <a:t>Field Antenna (FA)</a:t>
            </a:r>
          </a:p>
          <a:p>
            <a:r>
              <a:rPr lang="en-GB" dirty="0" smtClean="0">
                <a:latin typeface="+mj-lt"/>
                <a:ea typeface="Verdana" panose="020B0604030504040204" pitchFamily="34" charset="0"/>
              </a:rPr>
              <a:t>Couples </a:t>
            </a:r>
            <a:r>
              <a:rPr lang="en-GB" b="1" dirty="0" smtClean="0">
                <a:latin typeface="+mj-lt"/>
                <a:ea typeface="Verdana" panose="020B0604030504040204" pitchFamily="34" charset="0"/>
              </a:rPr>
              <a:t>1 W</a:t>
            </a:r>
            <a:r>
              <a:rPr lang="en-GB" dirty="0" smtClean="0">
                <a:latin typeface="+mj-lt"/>
                <a:ea typeface="Verdana" panose="020B0604030504040204" pitchFamily="34" charset="0"/>
              </a:rPr>
              <a:t> of the </a:t>
            </a:r>
            <a:r>
              <a:rPr lang="en-GB" b="1" dirty="0" smtClean="0">
                <a:latin typeface="+mj-lt"/>
                <a:ea typeface="Verdana" panose="020B0604030504040204" pitchFamily="34" charset="0"/>
              </a:rPr>
              <a:t>400 MHz</a:t>
            </a:r>
            <a:r>
              <a:rPr lang="en-GB" dirty="0">
                <a:latin typeface="+mj-lt"/>
                <a:ea typeface="Verdana" panose="020B0604030504040204" pitchFamily="34" charset="0"/>
              </a:rPr>
              <a:t> </a:t>
            </a:r>
            <a:r>
              <a:rPr lang="en-GB" dirty="0" smtClean="0">
                <a:latin typeface="+mj-lt"/>
                <a:ea typeface="Verdana" panose="020B0604030504040204" pitchFamily="34" charset="0"/>
              </a:rPr>
              <a:t>signal.</a:t>
            </a:r>
            <a:endParaRPr lang="en-US" baseline="-25000" dirty="0" smtClean="0">
              <a:latin typeface="+mj-lt"/>
              <a:ea typeface="Verdana" panose="020B060403050404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013328" y="3462985"/>
            <a:ext cx="1301238" cy="20622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3" idx="3"/>
          </p:cNvCxnSpPr>
          <p:nvPr/>
        </p:nvCxnSpPr>
        <p:spPr>
          <a:xfrm>
            <a:off x="3590608" y="4730356"/>
            <a:ext cx="2691320" cy="617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281656" y="2767802"/>
            <a:ext cx="757382" cy="1416755"/>
          </a:xfrm>
          <a:prstGeom prst="round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3115734" y="4333192"/>
            <a:ext cx="474874" cy="794327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3147484" y="3210222"/>
            <a:ext cx="474874" cy="886691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399779" y="2600160"/>
            <a:ext cx="2928757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4" idx="0"/>
          </p:cNvCxnSpPr>
          <p:nvPr/>
        </p:nvCxnSpPr>
        <p:spPr>
          <a:xfrm>
            <a:off x="3384921" y="2566252"/>
            <a:ext cx="0" cy="64397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80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RFD HOM couplers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04CC0-E1BB-472A-BD62-5A2D43CF4404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5</a:t>
            </a:fld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436915" y="5337955"/>
            <a:ext cx="2701636" cy="415637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H-HOMC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79868" y="5337956"/>
            <a:ext cx="2701636" cy="415637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V-HOMC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22821" y="5343891"/>
            <a:ext cx="2701636" cy="41563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0" y="77822"/>
            <a:ext cx="3973557" cy="1972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2916" y="5896406"/>
            <a:ext cx="566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with huge thanks to our colleagues in EN-MME!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r="8648"/>
          <a:stretch/>
        </p:blipFill>
        <p:spPr>
          <a:xfrm rot="16200000" flipV="1">
            <a:off x="7764879" y="2346362"/>
            <a:ext cx="3017520" cy="270163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r="9391"/>
          <a:stretch/>
        </p:blipFill>
        <p:spPr>
          <a:xfrm rot="5400000">
            <a:off x="4514307" y="2338743"/>
            <a:ext cx="3032757" cy="270163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3" t="35889" r="38295" b="28111"/>
          <a:stretch/>
        </p:blipFill>
        <p:spPr>
          <a:xfrm>
            <a:off x="1435933" y="2152984"/>
            <a:ext cx="2703600" cy="305791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3911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Feedthroughs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24B20-14DD-4F5B-A35D-3CB52DD6EC0F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8" r="37541" b="43516"/>
          <a:stretch/>
        </p:blipFill>
        <p:spPr>
          <a:xfrm>
            <a:off x="780264" y="3806800"/>
            <a:ext cx="1352692" cy="1918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9" t="11451" r="39927" b="7181"/>
          <a:stretch/>
        </p:blipFill>
        <p:spPr>
          <a:xfrm>
            <a:off x="3178633" y="4065187"/>
            <a:ext cx="673126" cy="1306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5" t="7770" r="35459" b="4141"/>
          <a:stretch/>
        </p:blipFill>
        <p:spPr>
          <a:xfrm>
            <a:off x="2177228" y="4042600"/>
            <a:ext cx="601906" cy="1194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5" t="13396" r="33660" b="17537"/>
          <a:stretch/>
        </p:blipFill>
        <p:spPr>
          <a:xfrm>
            <a:off x="4511771" y="4178917"/>
            <a:ext cx="1390470" cy="1838780"/>
          </a:xfrm>
          <a:prstGeom prst="roundRect">
            <a:avLst>
              <a:gd name="adj" fmla="val 3515"/>
            </a:avLst>
          </a:prstGeom>
          <a:ln w="28575">
            <a:solidFill>
              <a:schemeClr val="tx1"/>
            </a:solidFill>
            <a:prstDash val="solid"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1164978" y="4043524"/>
            <a:ext cx="640243" cy="388762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2168537" y="4043524"/>
            <a:ext cx="640243" cy="388762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3188092" y="4043524"/>
            <a:ext cx="640243" cy="388762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>
            <a:stCxn id="11" idx="2"/>
          </p:cNvCxnSpPr>
          <p:nvPr/>
        </p:nvCxnSpPr>
        <p:spPr>
          <a:xfrm>
            <a:off x="1485100" y="4432286"/>
            <a:ext cx="2352694" cy="104129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2" idx="2"/>
          </p:cNvCxnSpPr>
          <p:nvPr/>
        </p:nvCxnSpPr>
        <p:spPr>
          <a:xfrm>
            <a:off x="2488659" y="4432286"/>
            <a:ext cx="1349135" cy="104902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3" idx="2"/>
          </p:cNvCxnSpPr>
          <p:nvPr/>
        </p:nvCxnSpPr>
        <p:spPr>
          <a:xfrm>
            <a:off x="3508214" y="4432286"/>
            <a:ext cx="320121" cy="103311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18052" y="5465400"/>
            <a:ext cx="605506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784" y="3667156"/>
            <a:ext cx="1831270" cy="1814155"/>
          </a:xfrm>
          <a:prstGeom prst="roundRect">
            <a:avLst>
              <a:gd name="adj" fmla="val 2593"/>
            </a:avLst>
          </a:prstGeom>
          <a:ln w="28575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0036" y="4362808"/>
            <a:ext cx="2610614" cy="1814155"/>
          </a:xfrm>
          <a:prstGeom prst="roundRect">
            <a:avLst>
              <a:gd name="adj" fmla="val 1611"/>
            </a:avLst>
          </a:prstGeom>
          <a:ln w="28575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9" name="Oval 38"/>
          <p:cNvSpPr/>
          <p:nvPr/>
        </p:nvSpPr>
        <p:spPr>
          <a:xfrm>
            <a:off x="3728052" y="5358913"/>
            <a:ext cx="180000" cy="18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83824" cy="4351338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lnSpc>
                    <a:spcPct val="150000"/>
                  </a:lnSpc>
                </a:pPr>
                <a:r>
                  <a:rPr lang="en-GB" sz="1600" b="1" u="sng" dirty="0" smtClean="0">
                    <a:ea typeface="Verdana" panose="020B0604030504040204" pitchFamily="34" charset="0"/>
                  </a:rPr>
                  <a:t>25 </a:t>
                </a:r>
                <a:r>
                  <a:rPr lang="el-GR" sz="1600" b="1" u="sng" dirty="0">
                    <a:ea typeface="Verdana" panose="020B0604030504040204" pitchFamily="34" charset="0"/>
                    <a:cs typeface="Arial" panose="020B0604020202020204" pitchFamily="34" charset="0"/>
                  </a:rPr>
                  <a:t>Ω</a:t>
                </a:r>
                <a:r>
                  <a:rPr lang="en-US" sz="1600" b="1" dirty="0"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1600" dirty="0">
                    <a:ea typeface="Verdana" panose="020B0604030504040204" pitchFamily="34" charset="0"/>
                  </a:rPr>
                  <a:t>to increase </a:t>
                </a:r>
                <a:r>
                  <a:rPr lang="en-GB" sz="1600" dirty="0" smtClean="0">
                    <a:ea typeface="Verdana" panose="020B0604030504040204" pitchFamily="34" charset="0"/>
                  </a:rPr>
                  <a:t>the diameter </a:t>
                </a:r>
                <a:r>
                  <a:rPr lang="en-GB" sz="1600" dirty="0">
                    <a:ea typeface="Verdana" panose="020B0604030504040204" pitchFamily="34" charset="0"/>
                  </a:rPr>
                  <a:t>of inner </a:t>
                </a:r>
                <a:r>
                  <a:rPr lang="en-GB" sz="1600" dirty="0" smtClean="0">
                    <a:ea typeface="Verdana" panose="020B0604030504040204" pitchFamily="34" charset="0"/>
                  </a:rPr>
                  <a:t>conductor…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600" dirty="0">
                        <a:ea typeface="Verdana" panose="020B0604030504040204" pitchFamily="34" charset="0"/>
                      </a:rPr>
                      <m:t>Z</m:t>
                    </m:r>
                    <m:r>
                      <m:rPr>
                        <m:nor/>
                      </m:rPr>
                      <a:rPr lang="en-GB" sz="1600" baseline="-25000" dirty="0">
                        <a:ea typeface="Verdana" panose="020B0604030504040204" pitchFamily="34" charset="0"/>
                      </a:rPr>
                      <m:t>0</m:t>
                    </m:r>
                    <m:r>
                      <m:rPr>
                        <m:nor/>
                      </m:rPr>
                      <a:rPr lang="en-GB" sz="1600" dirty="0">
                        <a:ea typeface="Verdan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GB" sz="1600" dirty="0"/>
                      <m:t>∝</m:t>
                    </m:r>
                    <m:r>
                      <m:rPr>
                        <m:nor/>
                      </m:rPr>
                      <a:rPr lang="en-GB" sz="1600" dirty="0" smtClean="0"/>
                      <m:t> </m:t>
                    </m:r>
                    <m:f>
                      <m:fPr>
                        <m:ctrlPr>
                          <a:rPr lang="en-GB" sz="16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𝑙𝑜𝑔</m:t>
                        </m:r>
                        <m:d>
                          <m:d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𝐷𝑜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𝐷𝑖</m:t>
                            </m:r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GB" sz="1600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GB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en-GB" sz="1600" baseline="-25000" dirty="0">
                  <a:ea typeface="Verdana" panose="020B060403050404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</a:pPr>
                <a:r>
                  <a:rPr lang="en-US" sz="1600" dirty="0" smtClean="0">
                    <a:ea typeface="Verdana" panose="020B0604030504040204" pitchFamily="34" charset="0"/>
                  </a:rPr>
                  <a:t>Verified in simulations to give good HOM damping.</a:t>
                </a:r>
                <a:endParaRPr lang="en-GB" sz="1600" dirty="0" smtClean="0">
                  <a:ea typeface="Verdana" panose="020B060403050404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</a:pPr>
                <a:r>
                  <a:rPr lang="en-GB" sz="1600" dirty="0" smtClean="0">
                    <a:ea typeface="Verdana" panose="020B0604030504040204" pitchFamily="34" charset="0"/>
                  </a:rPr>
                  <a:t>Thermal </a:t>
                </a:r>
                <a:r>
                  <a:rPr lang="en-GB" sz="1600" dirty="0">
                    <a:ea typeface="Verdana" panose="020B0604030504040204" pitchFamily="34" charset="0"/>
                  </a:rPr>
                  <a:t>and mechanical shock </a:t>
                </a:r>
                <a:r>
                  <a:rPr lang="en-GB" sz="1600" dirty="0" smtClean="0">
                    <a:ea typeface="Verdana" panose="020B0604030504040204" pitchFamily="34" charset="0"/>
                  </a:rPr>
                  <a:t>tests to arrive at a </a:t>
                </a:r>
                <a:r>
                  <a:rPr lang="en-GB" sz="1600" b="1" u="sng" dirty="0" smtClean="0">
                    <a:ea typeface="Verdana" panose="020B0604030504040204" pitchFamily="34" charset="0"/>
                  </a:rPr>
                  <a:t>standard </a:t>
                </a:r>
                <a:r>
                  <a:rPr lang="en-GB" sz="1600" b="1" u="sng" dirty="0">
                    <a:ea typeface="Verdana" panose="020B0604030504040204" pitchFamily="34" charset="0"/>
                  </a:rPr>
                  <a:t>feedthrough design.</a:t>
                </a:r>
                <a:endParaRPr lang="en-GB" sz="1600" u="sng" dirty="0">
                  <a:ea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83824" cy="4351338"/>
              </a:xfrm>
              <a:blipFill>
                <a:blip r:embed="rId8"/>
                <a:stretch>
                  <a:fillRect l="-2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ular Callout 17"/>
          <p:cNvSpPr/>
          <p:nvPr/>
        </p:nvSpPr>
        <p:spPr>
          <a:xfrm>
            <a:off x="8458200" y="1144746"/>
            <a:ext cx="2369820" cy="591185"/>
          </a:xfrm>
          <a:prstGeom prst="wedgeRectCallout">
            <a:avLst>
              <a:gd name="adj1" fmla="val -39881"/>
              <a:gd name="adj2" fmla="val 9643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dirty="0">
                <a:solidFill>
                  <a:prstClr val="black"/>
                </a:solidFill>
              </a:rPr>
              <a:t>With </a:t>
            </a:r>
            <a:r>
              <a:rPr lang="en-GB" sz="1200" dirty="0" smtClean="0">
                <a:solidFill>
                  <a:prstClr val="black"/>
                </a:solidFill>
              </a:rPr>
              <a:t>Al</a:t>
            </a:r>
            <a:r>
              <a:rPr lang="en-GB" sz="1200" baseline="-25000" dirty="0" smtClean="0">
                <a:solidFill>
                  <a:prstClr val="black"/>
                </a:solidFill>
              </a:rPr>
              <a:t>2</a:t>
            </a:r>
            <a:r>
              <a:rPr lang="en-GB" sz="1200" dirty="0" smtClean="0">
                <a:solidFill>
                  <a:prstClr val="black"/>
                </a:solidFill>
              </a:rPr>
              <a:t>O</a:t>
            </a:r>
            <a:r>
              <a:rPr lang="en-GB" sz="1200" baseline="-25000" dirty="0" smtClean="0">
                <a:solidFill>
                  <a:prstClr val="black"/>
                </a:solidFill>
              </a:rPr>
              <a:t>3</a:t>
            </a:r>
            <a:r>
              <a:rPr lang="en-GB" sz="1200" dirty="0" smtClean="0">
                <a:solidFill>
                  <a:prstClr val="black"/>
                </a:solidFill>
              </a:rPr>
              <a:t>, the </a:t>
            </a:r>
            <a:r>
              <a:rPr lang="en-GB" sz="1200" dirty="0">
                <a:solidFill>
                  <a:prstClr val="black"/>
                </a:solidFill>
              </a:rPr>
              <a:t>inner diameter increases by a factor of </a:t>
            </a:r>
            <a:r>
              <a:rPr lang="en-GB" sz="1200" u="sng" dirty="0">
                <a:solidFill>
                  <a:prstClr val="black"/>
                </a:solidFill>
              </a:rPr>
              <a:t>3.7</a:t>
            </a:r>
            <a:r>
              <a:rPr lang="en-GB" sz="1200" dirty="0">
                <a:solidFill>
                  <a:prstClr val="black"/>
                </a:solidFill>
              </a:rPr>
              <a:t> if we move to </a:t>
            </a:r>
            <a:r>
              <a:rPr lang="en-GB" sz="1200" u="sng" dirty="0">
                <a:solidFill>
                  <a:prstClr val="black"/>
                </a:solidFill>
              </a:rPr>
              <a:t>25 </a:t>
            </a:r>
            <a:r>
              <a:rPr lang="el-GR" sz="1200" u="sng" dirty="0">
                <a:solidFill>
                  <a:prstClr val="black"/>
                </a:solidFill>
              </a:rPr>
              <a:t>Ω</a:t>
            </a:r>
            <a:r>
              <a:rPr lang="en-US" sz="1200" dirty="0">
                <a:solidFill>
                  <a:prstClr val="black"/>
                </a:solidFill>
              </a:rPr>
              <a:t>!</a:t>
            </a:r>
          </a:p>
        </p:txBody>
      </p:sp>
      <p:sp>
        <p:nvSpPr>
          <p:cNvPr id="3" name="Rectangle 2"/>
          <p:cNvSpPr/>
          <p:nvPr/>
        </p:nvSpPr>
        <p:spPr>
          <a:xfrm>
            <a:off x="9833956" y="99118"/>
            <a:ext cx="2177935" cy="5320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>
                <a:solidFill>
                  <a:prstClr val="black"/>
                </a:solidFill>
              </a:rPr>
              <a:t>See talk by E. Montesinos for more details.</a:t>
            </a:r>
          </a:p>
        </p:txBody>
      </p:sp>
    </p:spTree>
    <p:extLst>
      <p:ext uri="{BB962C8B-B14F-4D97-AF65-F5344CB8AC3E}">
        <p14:creationId xmlns:p14="http://schemas.microsoft.com/office/powerpoint/2010/main" val="10457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6"/>
          <p:cNvSpPr>
            <a:spLocks noGrp="1"/>
          </p:cNvSpPr>
          <p:nvPr>
            <p:ph idx="1"/>
          </p:nvPr>
        </p:nvSpPr>
        <p:spPr>
          <a:xfrm>
            <a:off x="1005840" y="1690688"/>
            <a:ext cx="8071658" cy="4351338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+mj-lt"/>
              </a:rPr>
              <a:t>25 to 50 </a:t>
            </a:r>
            <a:r>
              <a:rPr lang="el-GR" sz="1600" dirty="0" smtClean="0">
                <a:latin typeface="+mj-lt"/>
                <a:cs typeface="Calibri Light" panose="020F0302020204030204" pitchFamily="34" charset="0"/>
              </a:rPr>
              <a:t>Ω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adapters designed to qualify the HOM couplers and antennas </a:t>
            </a:r>
            <a:r>
              <a:rPr lang="en-US" sz="1600" b="1" u="sng" dirty="0" smtClean="0">
                <a:latin typeface="+mj-lt"/>
                <a:cs typeface="Calibri Light" panose="020F0302020204030204" pitchFamily="34" charset="0"/>
              </a:rPr>
              <a:t>before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and </a:t>
            </a:r>
            <a:r>
              <a:rPr lang="en-US" sz="1600" b="1" u="sng" dirty="0" smtClean="0">
                <a:latin typeface="+mj-lt"/>
                <a:cs typeface="Calibri Light" panose="020F0302020204030204" pitchFamily="34" charset="0"/>
              </a:rPr>
              <a:t>after installation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onto the cavity.</a:t>
            </a:r>
          </a:p>
          <a:p>
            <a:endParaRPr lang="en-GB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Impedance adapters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33FD-E350-436A-8C06-780308243C7C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7</a:t>
            </a:fld>
            <a:endParaRPr lang="en-GB"/>
          </a:p>
        </p:txBody>
      </p:sp>
      <p:pic>
        <p:nvPicPr>
          <p:cNvPr id="14" name="Picture 2" descr="US HL-LHC Accelerator Upgrade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064" y="266403"/>
            <a:ext cx="1729617" cy="8120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55080" y="29398"/>
            <a:ext cx="158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Developed with...</a:t>
            </a:r>
            <a:endParaRPr lang="en-GB" sz="1050" dirty="0"/>
          </a:p>
        </p:txBody>
      </p:sp>
      <p:sp>
        <p:nvSpPr>
          <p:cNvPr id="18" name="Rectangle 17"/>
          <p:cNvSpPr/>
          <p:nvPr/>
        </p:nvSpPr>
        <p:spPr>
          <a:xfrm>
            <a:off x="7064432" y="834993"/>
            <a:ext cx="2177935" cy="5320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>
                <a:solidFill>
                  <a:prstClr val="black"/>
                </a:solidFill>
              </a:rPr>
              <a:t>See talk by </a:t>
            </a:r>
            <a:r>
              <a:rPr lang="en-US" sz="1200" dirty="0" smtClean="0">
                <a:solidFill>
                  <a:prstClr val="black"/>
                </a:solidFill>
              </a:rPr>
              <a:t>K. Turaj for </a:t>
            </a:r>
            <a:r>
              <a:rPr lang="en-US" sz="1200" dirty="0">
                <a:solidFill>
                  <a:prstClr val="black"/>
                </a:solidFill>
              </a:rPr>
              <a:t>more details.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465821" y="1396624"/>
            <a:ext cx="0" cy="3096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444" y="3915667"/>
            <a:ext cx="3502168" cy="20012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b="35965"/>
          <a:stretch/>
        </p:blipFill>
        <p:spPr>
          <a:xfrm rot="5400000">
            <a:off x="-69955" y="3727367"/>
            <a:ext cx="3592361" cy="8755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888" y="3904620"/>
            <a:ext cx="3502168" cy="20012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579" b="100000" l="0" r="69712"/>
                    </a14:imgEffect>
                  </a14:imgLayer>
                </a14:imgProps>
              </a:ext>
            </a:extLst>
          </a:blip>
          <a:srcRect t="56496" r="31729" b="-20531"/>
          <a:stretch/>
        </p:blipFill>
        <p:spPr>
          <a:xfrm rot="5400000">
            <a:off x="5160635" y="3224575"/>
            <a:ext cx="2452536" cy="87554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40666" y="2467108"/>
            <a:ext cx="2929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 smtClean="0"/>
              <a:t>OD = 40 mm (25</a:t>
            </a:r>
            <a:r>
              <a:rPr lang="el-GR" sz="1100" b="1" u="sng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Ω</a:t>
            </a:r>
            <a:r>
              <a:rPr lang="en-US" sz="1100" b="1" u="sng" dirty="0" smtClean="0"/>
              <a:t>) </a:t>
            </a:r>
            <a:r>
              <a:rPr lang="en-US" sz="1100" b="1" u="sng" dirty="0" smtClean="0">
                <a:sym typeface="Wingdings" panose="05000000000000000000" pitchFamily="2" charset="2"/>
              </a:rPr>
              <a:t></a:t>
            </a:r>
            <a:r>
              <a:rPr lang="en-US" sz="1100" b="1" u="sng" dirty="0" smtClean="0"/>
              <a:t> N-type (50 </a:t>
            </a:r>
            <a:r>
              <a:rPr lang="el-GR" sz="1100" b="1" u="sng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Ω</a:t>
            </a:r>
            <a:r>
              <a:rPr lang="en-US" sz="1100" b="1" u="sng" dirty="0" smtClean="0"/>
              <a:t>)</a:t>
            </a:r>
          </a:p>
          <a:p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VHOMC and HHOMC (</a:t>
            </a:r>
            <a:r>
              <a:rPr lang="en-US" sz="1100" dirty="0" err="1" smtClean="0"/>
              <a:t>inc.</a:t>
            </a:r>
            <a:r>
              <a:rPr lang="en-US" sz="1100" dirty="0" smtClean="0"/>
              <a:t> test box).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Taper for broadband impedance transformation.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~ 450 mm</a:t>
            </a:r>
          </a:p>
          <a:p>
            <a:endParaRPr lang="en-GB" sz="1100" dirty="0"/>
          </a:p>
        </p:txBody>
      </p:sp>
      <p:sp>
        <p:nvSpPr>
          <p:cNvPr id="27" name="TextBox 26"/>
          <p:cNvSpPr txBox="1"/>
          <p:nvPr/>
        </p:nvSpPr>
        <p:spPr>
          <a:xfrm>
            <a:off x="7038314" y="2436078"/>
            <a:ext cx="29535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 smtClean="0"/>
              <a:t>OD = 16 mm (25</a:t>
            </a:r>
            <a:r>
              <a:rPr lang="el-GR" sz="1100" b="1" u="sng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 Ω</a:t>
            </a:r>
            <a:r>
              <a:rPr lang="en-US" sz="1100" b="1" u="sng" dirty="0" smtClean="0"/>
              <a:t>) </a:t>
            </a:r>
            <a:r>
              <a:rPr lang="en-US" sz="1100" b="1" u="sng" dirty="0" smtClean="0">
                <a:sym typeface="Wingdings" panose="05000000000000000000" pitchFamily="2" charset="2"/>
              </a:rPr>
              <a:t></a:t>
            </a:r>
            <a:r>
              <a:rPr lang="en-US" sz="1100" b="1" u="sng" dirty="0" smtClean="0"/>
              <a:t> N-type (50 </a:t>
            </a:r>
            <a:r>
              <a:rPr lang="el-GR" sz="1100" b="1" u="sng" dirty="0"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Ω</a:t>
            </a:r>
            <a:r>
              <a:rPr lang="en-US" sz="1100" b="1" u="sng" dirty="0" smtClean="0"/>
              <a:t>)</a:t>
            </a:r>
          </a:p>
          <a:p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Field antenna.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Quarter wave transformer (400 MHz)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~ 300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 smtClean="0"/>
              <a:t>Could also use taper for broadband, but longer.</a:t>
            </a:r>
          </a:p>
          <a:p>
            <a:endParaRPr lang="en-GB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617586" y="5589885"/>
            <a:ext cx="664570" cy="34051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25 </a:t>
            </a:r>
            <a:r>
              <a:rPr lang="el-GR" sz="14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Ω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63121" y="4493232"/>
            <a:ext cx="664570" cy="34051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25 </a:t>
            </a:r>
            <a:r>
              <a:rPr lang="el-GR" sz="14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Ω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61683" y="2296848"/>
            <a:ext cx="664570" cy="34051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50 </a:t>
            </a:r>
            <a:r>
              <a:rPr lang="el-GR" sz="14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Ω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19946" y="2249192"/>
            <a:ext cx="664570" cy="34051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50 </a:t>
            </a:r>
            <a:r>
              <a:rPr lang="el-GR" sz="14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Ω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7739152" y="4103028"/>
            <a:ext cx="0" cy="1824823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28033" y="5955999"/>
            <a:ext cx="1022238" cy="34051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400 MHz</a:t>
            </a:r>
            <a:endParaRPr lang="en-GB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7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6"/>
          <p:cNvSpPr>
            <a:spLocks noGrp="1"/>
          </p:cNvSpPr>
          <p:nvPr>
            <p:ph idx="1"/>
          </p:nvPr>
        </p:nvSpPr>
        <p:spPr>
          <a:xfrm>
            <a:off x="1005840" y="1690688"/>
            <a:ext cx="8071658" cy="4351338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+mj-lt"/>
              </a:rPr>
              <a:t>25 to 50 </a:t>
            </a:r>
            <a:r>
              <a:rPr lang="el-GR" sz="1600" dirty="0" smtClean="0">
                <a:latin typeface="+mj-lt"/>
                <a:cs typeface="Calibri Light" panose="020F0302020204030204" pitchFamily="34" charset="0"/>
              </a:rPr>
              <a:t>Ω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adapters designed to qualify the HOM couplers and antennas </a:t>
            </a:r>
            <a:r>
              <a:rPr lang="en-US" sz="1600" b="1" u="sng" dirty="0" smtClean="0">
                <a:latin typeface="+mj-lt"/>
                <a:cs typeface="Calibri Light" panose="020F0302020204030204" pitchFamily="34" charset="0"/>
              </a:rPr>
              <a:t>before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and </a:t>
            </a:r>
            <a:r>
              <a:rPr lang="en-US" sz="1600" b="1" u="sng" dirty="0" smtClean="0">
                <a:latin typeface="+mj-lt"/>
                <a:cs typeface="Calibri Light" panose="020F0302020204030204" pitchFamily="34" charset="0"/>
              </a:rPr>
              <a:t>after installation</a:t>
            </a:r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 onto the cavity.</a:t>
            </a:r>
          </a:p>
          <a:p>
            <a:r>
              <a:rPr lang="en-US" sz="1600" dirty="0" smtClean="0">
                <a:latin typeface="+mj-lt"/>
                <a:cs typeface="Calibri Light" panose="020F0302020204030204" pitchFamily="34" charset="0"/>
              </a:rPr>
              <a:t>‘Back-to-back’ measurements </a:t>
            </a:r>
            <a:r>
              <a:rPr lang="en-US" sz="1600" b="1" u="sng" dirty="0" smtClean="0">
                <a:latin typeface="+mj-lt"/>
                <a:cs typeface="Calibri Light" panose="020F0302020204030204" pitchFamily="34" charset="0"/>
              </a:rPr>
              <a:t>qualified the adapters functionality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Impedance adapters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EADEC-0F47-40B4-AC8B-E6DDFED1675C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8</a:t>
            </a:fld>
            <a:endParaRPr lang="en-GB"/>
          </a:p>
        </p:txBody>
      </p:sp>
      <p:pic>
        <p:nvPicPr>
          <p:cNvPr id="14" name="Picture 2" descr="US HL-LHC Accelerator Upgrade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064" y="266403"/>
            <a:ext cx="1729617" cy="8120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55080" y="29398"/>
            <a:ext cx="158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Developed with...</a:t>
            </a:r>
            <a:endParaRPr lang="en-GB" sz="1050" dirty="0"/>
          </a:p>
        </p:txBody>
      </p:sp>
      <p:sp>
        <p:nvSpPr>
          <p:cNvPr id="18" name="Rectangle 17"/>
          <p:cNvSpPr/>
          <p:nvPr/>
        </p:nvSpPr>
        <p:spPr>
          <a:xfrm>
            <a:off x="7064432" y="834993"/>
            <a:ext cx="2177935" cy="5320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200" dirty="0">
                <a:solidFill>
                  <a:prstClr val="black"/>
                </a:solidFill>
              </a:rPr>
              <a:t>See talk by </a:t>
            </a:r>
            <a:r>
              <a:rPr lang="en-US" sz="1200" dirty="0" smtClean="0">
                <a:solidFill>
                  <a:prstClr val="black"/>
                </a:solidFill>
              </a:rPr>
              <a:t>K. Turaj for </a:t>
            </a:r>
            <a:r>
              <a:rPr lang="en-US" sz="1200" dirty="0">
                <a:solidFill>
                  <a:prstClr val="black"/>
                </a:solidFill>
              </a:rPr>
              <a:t>more details.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883928" y="1396624"/>
            <a:ext cx="0" cy="3096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ick Mark Correct · Free vector graphic on Pixaba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68" y="2160556"/>
            <a:ext cx="372601" cy="34526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47456" y="3485974"/>
            <a:ext cx="40466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Arial (Body)"/>
                <a:ea typeface="Verdana" panose="020B0604030504040204" pitchFamily="34" charset="0"/>
              </a:rPr>
              <a:t>Back-to-back measurements</a:t>
            </a:r>
            <a:endParaRPr lang="en-US" u="sng" dirty="0" smtClean="0">
              <a:latin typeface="Arial (Body)"/>
              <a:ea typeface="Verdana" panose="020B0604030504040204" pitchFamily="34" charset="0"/>
            </a:endParaRPr>
          </a:p>
          <a:p>
            <a:endParaRPr lang="en-GB" dirty="0" smtClean="0">
              <a:latin typeface="Arial (Body)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smtClean="0">
                <a:latin typeface="Arial (Body)"/>
                <a:ea typeface="Verdana" panose="020B0604030504040204" pitchFamily="34" charset="0"/>
              </a:rPr>
              <a:t>Adapter </a:t>
            </a:r>
            <a:r>
              <a:rPr lang="en-GB" dirty="0" smtClean="0">
                <a:latin typeface="Arial (Body)"/>
                <a:ea typeface="Verdana" panose="020B0604030504040204" pitchFamily="34" charset="0"/>
              </a:rPr>
              <a:t>V/H-HOMC:</a:t>
            </a:r>
            <a:endParaRPr lang="en-GB" dirty="0">
              <a:latin typeface="Arial (Body)"/>
              <a:ea typeface="Verdana" panose="020B0604030504040204" pitchFamily="34" charset="0"/>
            </a:endParaRPr>
          </a:p>
          <a:p>
            <a:r>
              <a:rPr lang="en-GB" dirty="0" smtClean="0">
                <a:latin typeface="Arial (Body)"/>
                <a:ea typeface="Verdana" panose="020B0604030504040204" pitchFamily="34" charset="0"/>
              </a:rPr>
              <a:t>	S21 </a:t>
            </a:r>
            <a:r>
              <a:rPr lang="en-GB" dirty="0">
                <a:latin typeface="Arial (Body)"/>
                <a:ea typeface="Verdana" panose="020B0604030504040204" pitchFamily="34" charset="0"/>
              </a:rPr>
              <a:t>&gt; -0.5 dB broad-band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 (Body)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Arial (Body)"/>
                <a:ea typeface="Verdana" panose="020B0604030504040204" pitchFamily="34" charset="0"/>
              </a:rPr>
              <a:t>Adapter </a:t>
            </a:r>
            <a:r>
              <a:rPr lang="en-GB" dirty="0" smtClean="0">
                <a:latin typeface="Arial (Body)"/>
                <a:ea typeface="Verdana" panose="020B0604030504040204" pitchFamily="34" charset="0"/>
              </a:rPr>
              <a:t>FA:</a:t>
            </a:r>
            <a:endParaRPr lang="en-GB" dirty="0">
              <a:latin typeface="Arial (Body)"/>
              <a:ea typeface="Verdana" panose="020B0604030504040204" pitchFamily="34" charset="0"/>
            </a:endParaRPr>
          </a:p>
          <a:p>
            <a:r>
              <a:rPr lang="en-GB" dirty="0" smtClean="0">
                <a:latin typeface="Arial (Body)"/>
                <a:ea typeface="Verdana" panose="020B0604030504040204" pitchFamily="34" charset="0"/>
              </a:rPr>
              <a:t>	S21 </a:t>
            </a:r>
            <a:r>
              <a:rPr lang="en-GB" dirty="0">
                <a:latin typeface="Arial (Body)"/>
                <a:ea typeface="Verdana" panose="020B0604030504040204" pitchFamily="34" charset="0"/>
              </a:rPr>
              <a:t>&gt; -0.1 dB at 400 MHz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26" y="2816057"/>
            <a:ext cx="2336334" cy="322596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1065"/>
          <a:stretch/>
        </p:blipFill>
        <p:spPr>
          <a:xfrm rot="16200000">
            <a:off x="4077562" y="3515596"/>
            <a:ext cx="2238088" cy="197208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18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6"/>
          <p:cNvSpPr>
            <a:spLocks noGrp="1"/>
          </p:cNvSpPr>
          <p:nvPr>
            <p:ph idx="1"/>
          </p:nvPr>
        </p:nvSpPr>
        <p:spPr>
          <a:xfrm>
            <a:off x="1005840" y="1542363"/>
            <a:ext cx="8203926" cy="4351338"/>
          </a:xfrm>
        </p:spPr>
        <p:txBody>
          <a:bodyPr>
            <a:normAutofit/>
          </a:bodyPr>
          <a:lstStyle/>
          <a:p>
            <a:r>
              <a:rPr lang="en-US" sz="1400" dirty="0" smtClean="0"/>
              <a:t>Text boxes designed to test and quantify the functionality of the couplers.</a:t>
            </a:r>
          </a:p>
          <a:p>
            <a:r>
              <a:rPr lang="en-US" sz="1400" dirty="0" smtClean="0"/>
              <a:t>At frequencies &lt; 1.2 GHz, the curves fit well within the mask: Qualified most important frequency range.</a:t>
            </a:r>
          </a:p>
          <a:p>
            <a:r>
              <a:rPr lang="en-US" sz="1400" dirty="0" smtClean="0"/>
              <a:t>At high frequencies, the couplers are very close to the designed response.</a:t>
            </a:r>
          </a:p>
          <a:p>
            <a:r>
              <a:rPr lang="en-US" sz="1400" dirty="0" smtClean="0"/>
              <a:t>Looking into measurement technique to validate at high frequencies.</a:t>
            </a:r>
            <a:endParaRPr lang="en-US" sz="1400" dirty="0"/>
          </a:p>
          <a:p>
            <a:r>
              <a:rPr lang="en-US" sz="1400" dirty="0" smtClean="0"/>
              <a:t>The similarity of the three couplers shows </a:t>
            </a:r>
            <a:r>
              <a:rPr lang="en-US" sz="1400" u="sng" dirty="0" smtClean="0"/>
              <a:t>very good manufacturing consistency</a:t>
            </a:r>
            <a:r>
              <a:rPr lang="en-US" sz="1400" dirty="0" smtClean="0"/>
              <a:t>.</a:t>
            </a:r>
            <a:endParaRPr lang="en-GB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HHOMC Test-box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0AD8E-A96E-4B17-B2AD-94E191B99742}" type="datetime1">
              <a:rPr lang="en-GB" smtClean="0"/>
              <a:t>21/10/2021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11th HL-LHC Collaboration Meeting james.mitchell@cern.ch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A925D-04AA-48C9-944A-062CD5008F9F}" type="slidenum">
              <a:rPr lang="en-GB" smtClean="0"/>
              <a:t>9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b="4843"/>
          <a:stretch/>
        </p:blipFill>
        <p:spPr>
          <a:xfrm>
            <a:off x="2173849" y="3272912"/>
            <a:ext cx="4233301" cy="3092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903"/>
          <a:stretch/>
        </p:blipFill>
        <p:spPr>
          <a:xfrm>
            <a:off x="6572342" y="4496869"/>
            <a:ext cx="1071924" cy="80355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859554" y="4729369"/>
            <a:ext cx="1724344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HHOMC 002</a:t>
            </a:r>
            <a:endParaRPr lang="en-GB" sz="1400" dirty="0"/>
          </a:p>
        </p:txBody>
      </p:sp>
      <p:pic>
        <p:nvPicPr>
          <p:cNvPr id="10" name="Picture 9" descr="https://lh3.googleusercontent.com/_tLDIN_WKF8GH9HhTAbMWCD98O45il9MuWJoXGypBgd9iD28MsJn6BqmrwKfTWXVHFVBF1vWKVZP6lVqgXETfYAKQAPqfEvYzGLbta1sc-tNTlQ7pYzAjJ6-9tRuAhVhmJMFDr-SFTg-S2RK73fUfNzc3Y3AvUwmnFVeclK7tZo7XMSptfuNd2fOORHGyhvhIUkPotkN4ArBbYkKkA9ebRtp87mNyq2hjaON2DYfBYdHVq9QFecTm6KaOfxjByMr2g0xWXYrEI3iLG4mIuEf6PUSiyB-DPjxFeMw2MCQAZlY2BurlqLRGnaKgYGCAvE5sjwB2tBg_92dEDonguU1TZLkovyXsnaJb3npmrDhIawl4-Z4HdAZXChKh-MRojsCdVPQi-qdyJv_WzauPG_swqfoWIa6HYEaSIJtvI2X7mLQrTUidwBLxyC8k4YhGfXC4-vbo4ouzWdztHmIuHi8Re_87De0MwxazUrt2__bJXMhB43YQobLa7xELJvoql3Jm5WURpMxCSd6dG8n948-fUdLVSxeWkyeBQBnKN61wotide5hj9opFvdnm4TIA7rwW_XrzFUgjPqW2M-g9L7xPCof8aooX3KEoA5vDGr2WxMGwMnMsfelIrr6i8wSRzF_nMJ99Bmf1dz9YDiTOURExRsaJTVgYxs2p-zvPh-d-QCeSIWZnwqtedP2chIhww=w794-h1058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06080" y="5319309"/>
            <a:ext cx="804449" cy="1071924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859553" y="5685994"/>
            <a:ext cx="1724345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HHOMC 003</a:t>
            </a:r>
            <a:endParaRPr lang="en-GB" sz="1400" dirty="0"/>
          </a:p>
        </p:txBody>
      </p:sp>
      <p:pic>
        <p:nvPicPr>
          <p:cNvPr id="12" name="Picture 4" descr="https://lh3.googleusercontent.com/wO9IKoC4nJpM4wb3Oyft6jBSmBqdsfDT4L_iXcpp3fCtZEWorcaR212QktDrJNmWRqNllgLUJXql-Q-1u1-ohdL2U7FdOIQRSgN5hiGKjvC2bh_j0jhFrmaCNI-lg1NkjdWedLbL1b9u_svLxkEukOyVToYg7GA0zh0v_EgKz2P3s4aGHmlhBHecdl53UVIdaE1yGFCJkVEsMbI1-nIV8BRjLmT4uFriH9TW3VizSMdfVPLRtWTWMKetzA9NyO91llheq6qDfzN9STu9FAaXRr77nJMrVok8wNU81xJNvamRigiCzPw1nhDZH9HxHJLiB7THtAL_9bIyuj6GDy_b74qPl2BJeQxKRv4VcF8G9_RedeW4IIJs_uHfXpUsHPFGuy-38_fBfHLmbGof7Cf3PQUxf-rUJXsxPCAsCP6SFh7nGnE9LgyoqAiJV9gTtEZ_76EgEPmG_tuTai818y12kB0cZONoDX4q0wPmEMvdRnmufXDA5P4wpeC6cC8ZYSbUEG2DhDww6rwhgNMV2VU2cEmV0u7IB9AO6YBJZeGUl2Lx8T6BwidW2ytED_YvE54QTIUL9N5QiI6SIIp2KOnIuAefDKkK8MYb191yp7LZdKPdhCo1lAYAkRf1quvH3Ag4VCCbVpco__4CiJ5TRQ_Mio3LTCRfAjh09PM5qlcnpBNmpOAPLuyHep0z-ghRTA=w794-h1058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06078" y="3423744"/>
            <a:ext cx="804451" cy="107192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859554" y="3794051"/>
            <a:ext cx="1724344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HHOMC </a:t>
            </a:r>
            <a:r>
              <a:rPr lang="en-US" sz="1400" dirty="0" smtClean="0"/>
              <a:t>001</a:t>
            </a:r>
          </a:p>
        </p:txBody>
      </p:sp>
      <p:pic>
        <p:nvPicPr>
          <p:cNvPr id="14" name="Picture 2" descr="US HL-LHC Accelerator Upgrade Projec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064" y="265017"/>
            <a:ext cx="1729617" cy="81207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55080" y="29398"/>
            <a:ext cx="1585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/>
              <a:t>Developed with...</a:t>
            </a:r>
            <a:endParaRPr lang="en-GB" sz="1050" dirty="0"/>
          </a:p>
        </p:txBody>
      </p:sp>
      <p:pic>
        <p:nvPicPr>
          <p:cNvPr id="17" name="Picture 4" descr="https://lh3.googleusercontent.com/wO9IKoC4nJpM4wb3Oyft6jBSmBqdsfDT4L_iXcpp3fCtZEWorcaR212QktDrJNmWRqNllgLUJXql-Q-1u1-ohdL2U7FdOIQRSgN5hiGKjvC2bh_j0jhFrmaCNI-lg1NkjdWedLbL1b9u_svLxkEukOyVToYg7GA0zh0v_EgKz2P3s4aGHmlhBHecdl53UVIdaE1yGFCJkVEsMbI1-nIV8BRjLmT4uFriH9TW3VizSMdfVPLRtWTWMKetzA9NyO91llheq6qDfzN9STu9FAaXRr77nJMrVok8wNU81xJNvamRigiCzPw1nhDZH9HxHJLiB7THtAL_9bIyuj6GDy_b74qPl2BJeQxKRv4VcF8G9_RedeW4IIJs_uHfXpUsHPFGuy-38_fBfHLmbGof7Cf3PQUxf-rUJXsxPCAsCP6SFh7nGnE9LgyoqAiJV9gTtEZ_76EgEPmG_tuTai818y12kB0cZONoDX4q0wPmEMvdRnmufXDA5P4wpeC6cC8ZYSbUEG2DhDww6rwhgNMV2VU2cEmV0u7IB9AO6YBJZeGUl2Lx8T6BwidW2ytED_YvE54QTIUL9N5QiI6SIIp2KOnIuAefDKkK8MYb191yp7LZdKPdhCo1lAYAkRf1quvH3Ag4VCCbVpco__4CiJ5TRQ_Mio3LTCRfAjh09PM5qlcnpBNmpOAPLuyHep0z-ghRTA=w794-h1058-no?authuser=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542369" y="947701"/>
            <a:ext cx="2000662" cy="266586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3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9568</TotalTime>
  <Words>1280</Words>
  <Application>Microsoft Office PowerPoint</Application>
  <PresentationFormat>Widescreen</PresentationFormat>
  <Paragraphs>218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(Body)</vt:lpstr>
      <vt:lpstr>Calibri</vt:lpstr>
      <vt:lpstr>Calibri Light</vt:lpstr>
      <vt:lpstr>Cambria Math</vt:lpstr>
      <vt:lpstr>Century Schoolbook</vt:lpstr>
      <vt:lpstr>Verdana</vt:lpstr>
      <vt:lpstr>Wingdings</vt:lpstr>
      <vt:lpstr>Office Theme</vt:lpstr>
      <vt:lpstr>CERN RFD HOM Measurements</vt:lpstr>
      <vt:lpstr>   Outline</vt:lpstr>
      <vt:lpstr>   CERN RFD crab cavities</vt:lpstr>
      <vt:lpstr>   RFD HOM couplers</vt:lpstr>
      <vt:lpstr>   RFD HOM couplers</vt:lpstr>
      <vt:lpstr>   Feedthroughs</vt:lpstr>
      <vt:lpstr>   Impedance adapters</vt:lpstr>
      <vt:lpstr>   Impedance adapters</vt:lpstr>
      <vt:lpstr>   HHOMC Test-box</vt:lpstr>
      <vt:lpstr>   HHOMC Test-box</vt:lpstr>
      <vt:lpstr>   Vertical tests</vt:lpstr>
      <vt:lpstr>   Transmission measurements</vt:lpstr>
      <vt:lpstr>   HOM measurements</vt:lpstr>
      <vt:lpstr>   HOM measurements</vt:lpstr>
      <vt:lpstr>   High power HOM</vt:lpstr>
      <vt:lpstr>   Fundamental mode rejection</vt:lpstr>
      <vt:lpstr>Conclusions</vt:lpstr>
      <vt:lpstr>Thanks! Questions … </vt:lpstr>
      <vt:lpstr>   References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CERN RFD HOM Measurements</dc:title>
  <dc:creator>James Alexander Mitchell</dc:creator>
  <cp:lastModifiedBy>James Alexander Mitchell</cp:lastModifiedBy>
  <cp:revision>316</cp:revision>
  <cp:lastPrinted>2021-10-21T12:16:15Z</cp:lastPrinted>
  <dcterms:created xsi:type="dcterms:W3CDTF">2021-10-04T20:33:36Z</dcterms:created>
  <dcterms:modified xsi:type="dcterms:W3CDTF">2021-10-21T13:39:54Z</dcterms:modified>
</cp:coreProperties>
</file>