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87" r:id="rId5"/>
    <p:sldId id="371" r:id="rId6"/>
    <p:sldId id="372" r:id="rId7"/>
    <p:sldId id="373" r:id="rId8"/>
    <p:sldId id="374" r:id="rId9"/>
    <p:sldId id="377" r:id="rId10"/>
    <p:sldId id="381" r:id="rId11"/>
    <p:sldId id="343" r:id="rId12"/>
    <p:sldId id="339" r:id="rId13"/>
    <p:sldId id="342" r:id="rId14"/>
    <p:sldId id="344" r:id="rId15"/>
    <p:sldId id="345" r:id="rId16"/>
    <p:sldId id="379" r:id="rId17"/>
    <p:sldId id="376" r:id="rId18"/>
    <p:sldId id="347" r:id="rId19"/>
    <p:sldId id="350" r:id="rId20"/>
    <p:sldId id="349" r:id="rId21"/>
    <p:sldId id="351" r:id="rId22"/>
    <p:sldId id="370" r:id="rId23"/>
    <p:sldId id="353" r:id="rId24"/>
    <p:sldId id="355" r:id="rId25"/>
    <p:sldId id="361" r:id="rId26"/>
    <p:sldId id="365" r:id="rId27"/>
    <p:sldId id="366" r:id="rId28"/>
    <p:sldId id="380" r:id="rId29"/>
    <p:sldId id="393" r:id="rId30"/>
    <p:sldId id="387" r:id="rId31"/>
    <p:sldId id="346" r:id="rId32"/>
    <p:sldId id="378" r:id="rId33"/>
    <p:sldId id="341" r:id="rId34"/>
    <p:sldId id="382" r:id="rId35"/>
    <p:sldId id="383" r:id="rId36"/>
    <p:sldId id="384" r:id="rId37"/>
    <p:sldId id="391" r:id="rId38"/>
    <p:sldId id="392" r:id="rId39"/>
    <p:sldId id="385" r:id="rId40"/>
    <p:sldId id="386" r:id="rId41"/>
    <p:sldId id="388" r:id="rId42"/>
    <p:sldId id="389" r:id="rId43"/>
    <p:sldId id="390" r:id="rId44"/>
  </p:sldIdLst>
  <p:sldSz cx="6858000" cy="5143500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lexander Mitchell" initials="JA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BE"/>
    <a:srgbClr val="FF0000"/>
    <a:srgbClr val="008500"/>
    <a:srgbClr val="CA1100"/>
    <a:srgbClr val="0000FF"/>
    <a:srgbClr val="008000"/>
    <a:srgbClr val="A200A2"/>
    <a:srgbClr val="F09890"/>
    <a:srgbClr val="7BC5D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7" autoAdjust="0"/>
    <p:restoredTop sz="93119" autoAdjust="0"/>
  </p:normalViewPr>
  <p:slideViewPr>
    <p:cSldViewPr snapToObjects="1" showGuides="1">
      <p:cViewPr varScale="1">
        <p:scale>
          <a:sx n="148" d="100"/>
          <a:sy n="148" d="100"/>
        </p:scale>
        <p:origin x="732" y="120"/>
      </p:cViewPr>
      <p:guideLst>
        <p:guide orient="horz" pos="320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32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4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37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38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2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18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67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99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64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X-scale</a:t>
            </a:r>
          </a:p>
          <a:p>
            <a:r>
              <a:rPr lang="en-US" dirty="0" smtClean="0"/>
              <a:t>Differences in coupling </a:t>
            </a:r>
            <a:r>
              <a:rPr lang="mr-IN" dirty="0" smtClean="0"/>
              <a:t>–</a:t>
            </a:r>
            <a:r>
              <a:rPr lang="en-US" dirty="0" smtClean="0"/>
              <a:t> under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76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3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28700" y="1755150"/>
            <a:ext cx="54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 smtClean="0"/>
              <a:t>Presentation title - line 1 - Arial 30pt - bold HiLumi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028700" y="3600450"/>
            <a:ext cx="486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28700" y="4767263"/>
            <a:ext cx="473175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Thomas Jones - STFC - 21/04/16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15100" y="4767263"/>
            <a:ext cx="27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2" y="285751"/>
            <a:ext cx="2350994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28700" y="4424362"/>
            <a:ext cx="4860000" cy="261938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05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2" y="4597718"/>
            <a:ext cx="513872" cy="50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95" y="4597718"/>
            <a:ext cx="408334" cy="506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 smtClean="0"/>
              <a:t>Slide title – line 1 – Arial 30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– HiLumi blue</a:t>
            </a:r>
            <a:br>
              <a:rPr lang="en-GB" noProof="0" dirty="0" smtClean="0"/>
            </a:br>
            <a:r>
              <a:rPr lang="en-GB" noProof="0" dirty="0" smtClean="0"/>
              <a:t>Slide title – line 2 – Arial 30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 – HiLumi blue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9000" y="914401"/>
            <a:ext cx="5940000" cy="3680222"/>
          </a:xfrm>
        </p:spPr>
        <p:txBody>
          <a:bodyPr lIns="0" tIns="0" rIns="0" bIns="0"/>
          <a:lstStyle>
            <a:lvl1pPr marL="257175" indent="-257175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 smtClean="0"/>
              <a:t>Click to modify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40768" y="4767263"/>
            <a:ext cx="4970250" cy="2700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b="1" dirty="0" smtClean="0"/>
              <a:t>James Mitchell</a:t>
            </a:r>
            <a:r>
              <a:rPr lang="fr-FR" dirty="0" smtClean="0"/>
              <a:t> – j.a.mitchell@lancaster.ac.uk – 15/11/16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713" y="68835"/>
            <a:ext cx="513872" cy="50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766" y="68835"/>
            <a:ext cx="408334" cy="506164"/>
          </a:xfrm>
          <a:prstGeom prst="rect">
            <a:avLst/>
          </a:prstGeom>
        </p:spPr>
      </p:pic>
      <p:pic>
        <p:nvPicPr>
          <p:cNvPr id="1026" name="Picture 2" descr="http://hilumilhc.web.cern.ch/sites/hilumilhc.web.cern.ch/files/HiLumi-logo-REF-S_website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132" y="138728"/>
            <a:ext cx="870830" cy="36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4624" y="4473345"/>
            <a:ext cx="1123852" cy="621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42900" y="911424"/>
            <a:ext cx="3030141" cy="47982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 smtClean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42900" y="1543050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70" y="911424"/>
            <a:ext cx="3031331" cy="47982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83770" y="1543050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 smtClean="0"/>
              <a:t>Click to edit Master texts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428750" y="4767263"/>
            <a:ext cx="4970250" cy="270000"/>
          </a:xfrm>
        </p:spPr>
        <p:txBody>
          <a:bodyPr/>
          <a:lstStyle/>
          <a:p>
            <a:r>
              <a:rPr lang="fr-FR" noProof="0" smtClean="0"/>
              <a:t>Thomas Jones - STFC - 21/04/16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085850" y="4580063"/>
            <a:ext cx="342900" cy="457200"/>
            <a:chOff x="1447800" y="458006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75" dirty="0" smtClean="0"/>
                <a:t>logo</a:t>
              </a:r>
            </a:p>
            <a:p>
              <a:pPr algn="ctr"/>
              <a:r>
                <a:rPr lang="en-GB" sz="675" dirty="0" smtClean="0"/>
                <a:t>area</a:t>
              </a:r>
              <a:endParaRPr lang="en-GB" sz="675" dirty="0"/>
            </a:p>
          </p:txBody>
        </p:sp>
      </p:grpSp>
      <p:pic>
        <p:nvPicPr>
          <p:cNvPr id="14" name="Image 6" descr="CERN-logo_outlin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13" y="4563939"/>
            <a:ext cx="365148" cy="47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28750" y="4767263"/>
            <a:ext cx="4970250" cy="270000"/>
          </a:xfrm>
        </p:spPr>
        <p:txBody>
          <a:bodyPr/>
          <a:lstStyle/>
          <a:p>
            <a:r>
              <a:rPr lang="fr-FR" noProof="0" smtClean="0"/>
              <a:t>Thomas Jones - STFC - 21/04/16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085850" y="4580063"/>
            <a:ext cx="342900" cy="457200"/>
            <a:chOff x="1447800" y="458006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75" dirty="0" smtClean="0"/>
                <a:t>logo</a:t>
              </a:r>
            </a:p>
            <a:p>
              <a:pPr algn="ctr"/>
              <a:r>
                <a:rPr lang="en-GB" sz="675" dirty="0" smtClean="0"/>
                <a:t>area</a:t>
              </a:r>
              <a:endParaRPr lang="en-GB" sz="675" dirty="0"/>
            </a:p>
          </p:txBody>
        </p:sp>
      </p:grpSp>
      <p:pic>
        <p:nvPicPr>
          <p:cNvPr id="10" name="Image 6" descr="CERN-logo_outlin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13" y="4563939"/>
            <a:ext cx="365148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485900" y="4767263"/>
            <a:ext cx="4914900" cy="270000"/>
          </a:xfrm>
        </p:spPr>
        <p:txBody>
          <a:bodyPr/>
          <a:lstStyle/>
          <a:p>
            <a:r>
              <a:rPr lang="fr-FR" noProof="0" smtClean="0"/>
              <a:t>Thomas Jones - STFC - 21/04/16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085850" y="4580063"/>
            <a:ext cx="342900" cy="457200"/>
            <a:chOff x="1447800" y="458006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75" dirty="0" smtClean="0"/>
                <a:t>logo</a:t>
              </a:r>
            </a:p>
            <a:p>
              <a:pPr algn="ctr"/>
              <a:r>
                <a:rPr lang="en-GB" sz="675" dirty="0" smtClean="0"/>
                <a:t>area</a:t>
              </a:r>
              <a:endParaRPr lang="en-GB" sz="675" dirty="0"/>
            </a:p>
          </p:txBody>
        </p:sp>
      </p:grpSp>
      <p:pic>
        <p:nvPicPr>
          <p:cNvPr id="9" name="Image 6" descr="CERN-logo_outlin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13" y="4563939"/>
            <a:ext cx="365148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9000" y="342900"/>
            <a:ext cx="59400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9000" y="3829050"/>
            <a:ext cx="5940000" cy="7429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 smtClean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485900" y="4767263"/>
            <a:ext cx="4913100" cy="270000"/>
          </a:xfrm>
        </p:spPr>
        <p:txBody>
          <a:bodyPr/>
          <a:lstStyle/>
          <a:p>
            <a:r>
              <a:rPr lang="fr-FR" noProof="0" smtClean="0"/>
              <a:t>Thomas Jones - STFC - 21/04/16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460162" y="3486150"/>
            <a:ext cx="5938838" cy="28575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Image title</a:t>
            </a:r>
            <a:endParaRPr lang="en-GB" dirty="0"/>
          </a:p>
        </p:txBody>
      </p:sp>
      <p:grpSp>
        <p:nvGrpSpPr>
          <p:cNvPr id="8" name="Grouper 5"/>
          <p:cNvGrpSpPr/>
          <p:nvPr userDrawn="1"/>
        </p:nvGrpSpPr>
        <p:grpSpPr>
          <a:xfrm>
            <a:off x="1085850" y="4580063"/>
            <a:ext cx="3429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ZoneTexte 7"/>
            <p:cNvSpPr txBox="1"/>
            <p:nvPr userDrawn="1"/>
          </p:nvSpPr>
          <p:spPr>
            <a:xfrm>
              <a:off x="1485900" y="4670164"/>
              <a:ext cx="3810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75" dirty="0" smtClean="0"/>
                <a:t>logo</a:t>
              </a:r>
            </a:p>
            <a:p>
              <a:pPr algn="ctr"/>
              <a:r>
                <a:rPr lang="en-GB" sz="675" dirty="0" smtClean="0"/>
                <a:t>area</a:t>
              </a:r>
              <a:endParaRPr lang="en-GB" sz="675" dirty="0"/>
            </a:p>
          </p:txBody>
        </p:sp>
      </p:grpSp>
      <p:pic>
        <p:nvPicPr>
          <p:cNvPr id="12" name="Image 6" descr="CERN-logo_outlin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13" y="4563939"/>
            <a:ext cx="365148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13850" y="2031750"/>
            <a:ext cx="48303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Thank you message....</a:t>
            </a:r>
            <a:endParaRPr lang="en-GB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13850" y="4767263"/>
            <a:ext cx="4830300" cy="270000"/>
          </a:xfrm>
        </p:spPr>
        <p:txBody>
          <a:bodyPr/>
          <a:lstStyle/>
          <a:p>
            <a:r>
              <a:rPr lang="fr-FR" noProof="0" smtClean="0"/>
              <a:t>Thomas Jones - STFC - 21/04/16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13850" y="3714750"/>
            <a:ext cx="48303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9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050"/>
            </a:lvl2pPr>
            <a:lvl3pPr>
              <a:buFontTx/>
              <a:buNone/>
              <a:defRPr sz="1050"/>
            </a:lvl3pPr>
            <a:lvl4pPr>
              <a:buFontTx/>
              <a:buNone/>
              <a:defRPr sz="1050"/>
            </a:lvl4pPr>
            <a:lvl5pPr>
              <a:buFontTx/>
              <a:buNone/>
              <a:defRPr sz="1050"/>
            </a:lvl5pPr>
          </a:lstStyle>
          <a:p>
            <a:pPr lvl="0"/>
            <a:r>
              <a:rPr lang="en-GB" noProof="0" smtClean="0"/>
              <a:t>Credits if needed: reference 1, reference 2 ...</a:t>
            </a:r>
            <a:endParaRPr lang="en-GB" noProof="0"/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2" y="285751"/>
            <a:ext cx="2350994" cy="1270627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342900" y="4552950"/>
            <a:ext cx="342900" cy="457200"/>
            <a:chOff x="1447800" y="458006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077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675" dirty="0" smtClean="0"/>
                <a:t>logo</a:t>
              </a:r>
            </a:p>
            <a:p>
              <a:pPr algn="ctr"/>
              <a:r>
                <a:rPr lang="en-GB" sz="675" dirty="0" smtClean="0"/>
                <a:t>area</a:t>
              </a:r>
              <a:endParaRPr lang="en-GB" sz="675" dirty="0"/>
            </a:p>
          </p:txBody>
        </p:sp>
      </p:grpSp>
      <p:pic>
        <p:nvPicPr>
          <p:cNvPr id="13" name="Image 4" descr="CERN-logo_outline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92" y="4406900"/>
            <a:ext cx="460058" cy="603250"/>
          </a:xfrm>
          <a:prstGeom prst="rect">
            <a:avLst/>
          </a:prstGeom>
        </p:spPr>
      </p:pic>
      <p:pic>
        <p:nvPicPr>
          <p:cNvPr id="15" name="Picture 14" descr="STFCLargeColour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126" y="594741"/>
            <a:ext cx="1512168" cy="4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9000" y="135000"/>
            <a:ext cx="594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smtClean="0"/>
              <a:t>Slide title – line 1 – Arial 30 pt – HiLumi blue</a:t>
            </a:r>
            <a:br>
              <a:rPr lang="en-GB" noProof="0" smtClean="0"/>
            </a:br>
            <a:r>
              <a:rPr lang="en-GB" noProof="0" smtClean="0"/>
              <a:t>Slide title – line 2 – Arial 30 pt – HiLumi blue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9000" y="1028701"/>
            <a:ext cx="5940000" cy="3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smtClean="0"/>
              <a:t>Click to edit Master texts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28800" y="4767263"/>
            <a:ext cx="45702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25">
                <a:solidFill>
                  <a:schemeClr val="accent1"/>
                </a:solidFill>
              </a:defRPr>
            </a:lvl1pPr>
          </a:lstStyle>
          <a:p>
            <a:r>
              <a:rPr lang="fr-FR" b="1" dirty="0" smtClean="0"/>
              <a:t>James Mitchell</a:t>
            </a:r>
            <a:r>
              <a:rPr lang="fr-FR" dirty="0" smtClean="0"/>
              <a:t> – Lancaster </a:t>
            </a:r>
            <a:r>
              <a:rPr lang="fr-FR" dirty="0" err="1" smtClean="0"/>
              <a:t>University</a:t>
            </a:r>
            <a:r>
              <a:rPr lang="fr-FR" dirty="0" smtClean="0"/>
              <a:t> – 15/11/16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15100" y="4767263"/>
            <a:ext cx="27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ctr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ctr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ctr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ctr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ctr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3.png"/><Relationship Id="rId7" Type="http://schemas.openxmlformats.org/officeDocument/2006/relationships/image" Target="../media/image9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18.png"/><Relationship Id="rId4" Type="http://schemas.openxmlformats.org/officeDocument/2006/relationships/image" Target="../media/image6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7384" y="-20538"/>
            <a:ext cx="6885384" cy="5164038"/>
          </a:xfrm>
          <a:prstGeom prst="rect">
            <a:avLst/>
          </a:prstGeom>
          <a:blipFill dpi="0" rotWithShape="1">
            <a:blip r:embed="rId2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50" y="1354005"/>
            <a:ext cx="5542081" cy="1073729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en-GB" sz="3200" dirty="0" smtClean="0">
                <a:solidFill>
                  <a:schemeClr val="bg1"/>
                </a:solidFill>
              </a:rPr>
              <a:t>HL-LHC DQW </a:t>
            </a:r>
            <a:r>
              <a:rPr lang="en-GB" sz="3200" dirty="0">
                <a:solidFill>
                  <a:schemeClr val="bg1"/>
                </a:solidFill>
              </a:rPr>
              <a:t>HOM </a:t>
            </a:r>
            <a:r>
              <a:rPr lang="en-GB" sz="3200" dirty="0" smtClean="0">
                <a:solidFill>
                  <a:schemeClr val="bg1"/>
                </a:solidFill>
              </a:rPr>
              <a:t>Coupler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Design </a:t>
            </a:r>
            <a:r>
              <a:rPr lang="en-GB" sz="3200" dirty="0">
                <a:solidFill>
                  <a:schemeClr val="bg1"/>
                </a:solidFill>
              </a:rPr>
              <a:t>and SPS M</a:t>
            </a:r>
            <a:r>
              <a:rPr lang="en-GB" sz="3200" dirty="0" smtClean="0">
                <a:solidFill>
                  <a:schemeClr val="bg1"/>
                </a:solidFill>
              </a:rPr>
              <a:t>easurements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415" y="2859782"/>
            <a:ext cx="4846549" cy="1368152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en-GB" sz="2900" b="1" dirty="0" smtClean="0">
                <a:solidFill>
                  <a:schemeClr val="bg1"/>
                </a:solidFill>
              </a:rPr>
              <a:t>J. A. Mitchell</a:t>
            </a:r>
          </a:p>
          <a:p>
            <a:pPr algn="ctr"/>
            <a:r>
              <a:rPr lang="en-GB" sz="2300" dirty="0" smtClean="0">
                <a:solidFill>
                  <a:schemeClr val="bg1"/>
                </a:solidFill>
              </a:rPr>
              <a:t>Lancaster University and CERN</a:t>
            </a:r>
          </a:p>
          <a:p>
            <a:pPr algn="ctr"/>
            <a:endParaRPr lang="en-GB" sz="2300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2</a:t>
            </a:r>
            <a:r>
              <a:rPr lang="en-GB" baseline="30000" dirty="0" smtClean="0">
                <a:solidFill>
                  <a:schemeClr val="bg1"/>
                </a:solidFill>
              </a:rPr>
              <a:t>nd</a:t>
            </a:r>
            <a:r>
              <a:rPr lang="en-GB" dirty="0" smtClean="0">
                <a:solidFill>
                  <a:schemeClr val="bg1"/>
                </a:solidFill>
              </a:rPr>
              <a:t> October 2018, Cornell University</a:t>
            </a:r>
            <a:endParaRPr lang="en-GB" b="1" baseline="30000" dirty="0">
              <a:solidFill>
                <a:schemeClr val="bg1"/>
              </a:solidFill>
            </a:endParaRPr>
          </a:p>
          <a:p>
            <a:pPr algn="ctr"/>
            <a:r>
              <a:rPr lang="en-GB" i="1" dirty="0">
                <a:solidFill>
                  <a:schemeClr val="bg1"/>
                </a:solidFill>
              </a:rPr>
              <a:t>ICFA Mini Workshop on Higher Order Modes in Superconducting Cavities (HOMSC2018</a:t>
            </a:r>
            <a:r>
              <a:rPr lang="en-GB" i="1" dirty="0" smtClean="0">
                <a:solidFill>
                  <a:schemeClr val="bg1"/>
                </a:solidFill>
              </a:rPr>
              <a:t>)</a:t>
            </a:r>
            <a:endParaRPr lang="en-GB" sz="1800" i="1" baseline="30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Mode Measurements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733278"/>
            <a:ext cx="639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measurements using VNA in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cold test in M7 bunker.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lh3.googleusercontent.com/BezzsSEzd8B3E4teoLBtnYHEYePC4ufYZHLk0v69butqO1Yy_bhd5XVrIcES9VH5vFNfbHk_zIJHuB9TNWlLJuTqqUr0ETpGHG-LMfJptK-tSvjd-WKiG9dAFYJnqWUpAxUooC1GGrGjnUOJACl7NG75BpCKheoiSLVynxX-0u9BGV2sND29w9dGIR6x3VSZ7qclSo7IFDME13xSu_wdpQ6deUSAcMJkpOrbf7-346XH1u-oGXgaLldkz55voQaEMLnDopu8twvfD9L8e5yOV2oLq7-i5wiwdYxAzH9iKhN1WfDjf4htJAz4gkRn559_nf3JljpiCr-y8FsyKyjCtzG3DEZ943i0mc4tyzEQ7JXQpqbfTDeGy_YclQYPrqvHlfPvEU5Du23l58qZDwbPLZaFV5H7hXGKffanIeUf4R1ctQZRPseqQ0fuwnu2soQ3_nYrEy3DQzfetLAKZz61iJlMU3A7D_2xI66YTcWDDqRixYmV7i__HXG2KaktQHVA_sf6yfYVZvDa8ZgAkRK1G2Ex5_Woy6dSXCfv8E2DRK-whaS1A7ujSn8Y-IcRfP38i882fDFHKFOY93M8N2lvakWbe25JnWJ_CQMk9R-g8Vkc3uR1QK9Tms5Q-iEFkDc=w738-h983-no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594" y="1275606"/>
            <a:ext cx="2664296" cy="34049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60" y="1347614"/>
            <a:ext cx="3583463" cy="3247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Pre-Installation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Mode Measurements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733278"/>
            <a:ext cx="639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measurements using VNA in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cold test in M7 bunker.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0" y="1195424"/>
            <a:ext cx="2952328" cy="1674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628" y="1299005"/>
            <a:ext cx="3489918" cy="2863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2708920" y="1463238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6652" y="3651428"/>
                <a:ext cx="2736304" cy="1173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Deviations are hence:</a:t>
                </a:r>
              </a:p>
              <a:p>
                <a:endParaRPr lang="en-GB" sz="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=0.003</m:t>
                      </m:r>
                    </m:oMath>
                  </m:oMathPara>
                </a14:m>
                <a:endParaRPr lang="en-GB" sz="12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200" b="0" i="1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200" b="0" i="1" baseline="-250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2" y="3651428"/>
                <a:ext cx="2736304" cy="1173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2852936" y="3934642"/>
            <a:ext cx="504056" cy="303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Pre-Installation</a:t>
            </a:r>
          </a:p>
        </p:txBody>
      </p:sp>
    </p:spTree>
    <p:extLst>
      <p:ext uri="{BB962C8B-B14F-4D97-AF65-F5344CB8AC3E}">
        <p14:creationId xmlns:p14="http://schemas.microsoft.com/office/powerpoint/2010/main" val="9167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HOM Power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733278"/>
            <a:ext cx="639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SPS HOM coupler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HL-LHC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parameters: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723" y="40843"/>
            <a:ext cx="1429306" cy="9898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543" y="2191155"/>
            <a:ext cx="2088232" cy="541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775" y="1206080"/>
            <a:ext cx="2362578" cy="1454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3919" y="1199906"/>
                <a:ext cx="1080120" cy="2727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1200" baseline="-2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919" y="1199906"/>
                <a:ext cx="1080120" cy="272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9626" y="2658034"/>
            <a:ext cx="639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frequency and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modes can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tochastically varying these two parameters, a worst-case power can be calculated.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309" y="3303550"/>
            <a:ext cx="2745730" cy="1582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44" y="3463227"/>
            <a:ext cx="3231058" cy="10120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3261309" y="3507854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2656" y="4514467"/>
            <a:ext cx="3342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times larger than 1 kW limit.</a:t>
            </a:r>
          </a:p>
          <a:p>
            <a:r>
              <a:rPr lang="en-GB" sz="11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mode at 960 MHz – coupler needs to be altered.</a:t>
            </a:r>
            <a:endParaRPr lang="en-GB" sz="11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31488" y="4547488"/>
            <a:ext cx="288032" cy="174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91" y="1040609"/>
            <a:ext cx="1911957" cy="1228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724" y="1052162"/>
            <a:ext cx="1224136" cy="122846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635775" y="2427734"/>
            <a:ext cx="5853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HOM Coupler Evolution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HOM Coupler Development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632" y="627534"/>
            <a:ext cx="639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coupler should be altered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transverse impedance below threshold.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maximum foreseeable HOM power to below 1 kW.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ease of manufacture</a:t>
            </a: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920" y="1538190"/>
            <a:ext cx="3888432" cy="3193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0" y="1563638"/>
            <a:ext cx="2448272" cy="93799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36" y="2834334"/>
            <a:ext cx="2104542" cy="16503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2492896" y="1729679"/>
            <a:ext cx="432048" cy="19399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Coupler Evolution</a:t>
            </a:r>
          </a:p>
        </p:txBody>
      </p:sp>
    </p:spTree>
    <p:extLst>
      <p:ext uri="{BB962C8B-B14F-4D97-AF65-F5344CB8AC3E}">
        <p14:creationId xmlns:p14="http://schemas.microsoft.com/office/powerpoint/2010/main" val="14863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HOM Coupler Development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3551" y="1845591"/>
            <a:ext cx="1200001" cy="9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539" y="1845591"/>
            <a:ext cx="1200001" cy="9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066" y="2884088"/>
            <a:ext cx="1696552" cy="9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578693" y="3939902"/>
            <a:ext cx="1110597" cy="90000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235" y="3939902"/>
            <a:ext cx="679592" cy="9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808" y="3939902"/>
            <a:ext cx="1318967" cy="90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16632" y="627534"/>
            <a:ext cx="639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coupler should be altered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transverse impedance below threshold.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maximum foreseeable HOM power to below 1 kW.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ease of manufacture</a:t>
            </a:r>
            <a:r>
              <a:rPr lang="en-GB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8532" y="1777209"/>
            <a:ext cx="1266988" cy="10443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Machining time for circular cross-section.</a:t>
            </a:r>
            <a:endParaRPr lang="en-GB" sz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5520" y="1779662"/>
            <a:ext cx="3557548" cy="10440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405520" y="2821425"/>
            <a:ext cx="3558366" cy="10440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405520" y="3867894"/>
            <a:ext cx="3553256" cy="10440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63886" y="1460060"/>
            <a:ext cx="1701182" cy="3123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Solution</a:t>
            </a:r>
            <a:endParaRPr lang="en-GB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8532" y="1467289"/>
            <a:ext cx="1266988" cy="3123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Issue</a:t>
            </a:r>
            <a:endParaRPr lang="en-GB" sz="20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240" y="2821393"/>
            <a:ext cx="1275572" cy="10440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Difficult to EB-Weld on curved surface.</a:t>
            </a:r>
            <a:endParaRPr lang="en-GB" sz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8532" y="3865442"/>
            <a:ext cx="1266988" cy="10464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Wasted Material: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Perpendicular </a:t>
            </a:r>
            <a:r>
              <a:rPr lang="en-GB" sz="11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coax line is ‘flush’ with coupler </a:t>
            </a:r>
            <a:r>
              <a:rPr lang="en-GB" sz="11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base.</a:t>
            </a:r>
            <a:endParaRPr lang="en-GB" sz="11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3068" y="1779661"/>
            <a:ext cx="1702000" cy="10417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Rectangular cross-section.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8776" y="2821425"/>
            <a:ext cx="1706292" cy="104646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Flat section on capacitive jacket.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67360" y="3865442"/>
            <a:ext cx="1697708" cy="10464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Lift output line.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Coupler Evolution</a:t>
            </a:r>
          </a:p>
        </p:txBody>
      </p:sp>
    </p:spTree>
    <p:extLst>
      <p:ext uri="{BB962C8B-B14F-4D97-AF65-F5344CB8AC3E}">
        <p14:creationId xmlns:p14="http://schemas.microsoft.com/office/powerpoint/2010/main" val="6894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HOMC V2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048" y="3444784"/>
            <a:ext cx="2882493" cy="1530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3" y="2103838"/>
            <a:ext cx="2221663" cy="12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584" y="2100830"/>
            <a:ext cx="2221663" cy="12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825" y="2103838"/>
            <a:ext cx="2221663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3" y="3484439"/>
            <a:ext cx="2519408" cy="15355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4740" y="3435846"/>
            <a:ext cx="17863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Highest power still a result of the 960 MHz mode.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/>
              <a:t>If we vary this mode in frequency:</a:t>
            </a:r>
            <a:endParaRPr lang="en-GB" sz="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30059" y="3887558"/>
            <a:ext cx="335045" cy="67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2060848" y="3723879"/>
            <a:ext cx="373892" cy="4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9" y="711259"/>
            <a:ext cx="1077324" cy="1284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75" y="760725"/>
            <a:ext cx="712154" cy="731081"/>
          </a:xfrm>
          <a:prstGeom prst="round2DiagRect">
            <a:avLst>
              <a:gd name="adj1" fmla="val 0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77" y="695530"/>
            <a:ext cx="1011246" cy="1266183"/>
          </a:xfrm>
          <a:prstGeom prst="round2DiagRect">
            <a:avLst>
              <a:gd name="adj1" fmla="val 0"/>
              <a:gd name="adj2" fmla="val 0"/>
            </a:avLst>
          </a:prstGeom>
          <a:ln w="12700" cap="sq">
            <a:noFill/>
            <a:miter lim="800000"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650526" y="51336"/>
            <a:ext cx="3165161" cy="738664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section on capacitive jacket.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profile throughout.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Lifted output line for extruded ‘can’.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677" y="851981"/>
            <a:ext cx="1892647" cy="9000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 flipV="1">
            <a:off x="2784501" y="1491806"/>
            <a:ext cx="797044" cy="2085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13318" y="2085676"/>
            <a:ext cx="7070710" cy="12751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-106355" y="3365201"/>
            <a:ext cx="7070710" cy="194285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Coupler Evolution</a:t>
            </a:r>
          </a:p>
        </p:txBody>
      </p:sp>
    </p:spTree>
    <p:extLst>
      <p:ext uri="{BB962C8B-B14F-4D97-AF65-F5344CB8AC3E}">
        <p14:creationId xmlns:p14="http://schemas.microsoft.com/office/powerpoint/2010/main" val="37342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Modified Impedance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pectra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733278"/>
            <a:ext cx="63984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spectra: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and </a:t>
            </a:r>
            <a:r>
              <a:rPr lang="en-GB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are known for a large number of modes.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spectra altered for both cavities.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Note, remembering to use the +5 mm simulation results!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1891434"/>
            <a:ext cx="4249068" cy="28405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3429596" y="3003798"/>
            <a:ext cx="1368152" cy="663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53732" y="2283718"/>
            <a:ext cx="208763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cavities the 960 MHz mode has increased in frequency.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BELOW to ABOVE the harmonic!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shows it is feasible for the mode to be excited by the 24</a:t>
            </a:r>
            <a:r>
              <a:rPr lang="en-GB" sz="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harmonic at 25 ns bunch spacing.</a:t>
            </a:r>
            <a:endParaRPr lang="en-GB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Measurements with Beam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2" y="733278"/>
            <a:ext cx="6624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aims: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we can </a:t>
            </a:r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HOM power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accurately.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we have not </a:t>
            </a:r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‘missed modes’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simulation.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increases with intensity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(and bunch number) </a:t>
            </a:r>
            <a:r>
              <a:rPr lang="en-GB" sz="1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expected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binomial distribution was initially used to represent the bunch profile.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44" y="2787974"/>
            <a:ext cx="3193774" cy="1800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84784" y="2088617"/>
            <a:ext cx="144016" cy="92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797" y="2618865"/>
            <a:ext cx="1816211" cy="21754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30539" y="2551008"/>
            <a:ext cx="4757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H1</a:t>
            </a:r>
          </a:p>
          <a:p>
            <a:r>
              <a:rPr lang="en-GB" dirty="0" smtClean="0"/>
              <a:t>H2</a:t>
            </a:r>
          </a:p>
          <a:p>
            <a:r>
              <a:rPr lang="en-GB" dirty="0" smtClean="0"/>
              <a:t>H3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229200" y="2753081"/>
            <a:ext cx="701340" cy="178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4750442" y="3012673"/>
            <a:ext cx="1180097" cy="1575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9200" y="3321783"/>
            <a:ext cx="701340" cy="900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40674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Meas. with Beam: </a:t>
            </a:r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Bunch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74" y="2587742"/>
            <a:ext cx="5078647" cy="20162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"/>
          <a:stretch/>
        </p:blipFill>
        <p:spPr>
          <a:xfrm>
            <a:off x="935477" y="715534"/>
            <a:ext cx="5078646" cy="19355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-171400" y="592651"/>
            <a:ext cx="1610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MD4</a:t>
            </a:r>
            <a:endParaRPr lang="en-GB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152" y="555526"/>
            <a:ext cx="121696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1 - HOMC1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7153" y="2509136"/>
            <a:ext cx="121696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2 - HOMC1</a:t>
            </a:r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3056" y="441434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underestimates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Unforeseen power at 1.8 GHz</a:t>
            </a:r>
            <a:endParaRPr lang="en-GB" sz="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Elbow Connector 15"/>
          <p:cNvCxnSpPr>
            <a:endCxn id="14" idx="1"/>
          </p:cNvCxnSpPr>
          <p:nvPr/>
        </p:nvCxnSpPr>
        <p:spPr>
          <a:xfrm>
            <a:off x="1988840" y="4320146"/>
            <a:ext cx="1944216" cy="325028"/>
          </a:xfrm>
          <a:prstGeom prst="bentConnector3">
            <a:avLst>
              <a:gd name="adj1" fmla="val 47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8201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Meas. with Beam: </a:t>
            </a:r>
            <a:r>
              <a:rPr lang="en-GB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Bunch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614" y="762896"/>
            <a:ext cx="1280267" cy="15335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8323" y="2787774"/>
            <a:ext cx="2969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narrow band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scans also taken on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1400" u="sng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under-represents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power in all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coupling difference seen between modes.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1400" y="592651"/>
            <a:ext cx="1610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MD4</a:t>
            </a:r>
            <a:endParaRPr lang="en-GB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1422" y="610653"/>
            <a:ext cx="3268217" cy="4436442"/>
            <a:chOff x="3284983" y="623531"/>
            <a:chExt cx="3268217" cy="4436442"/>
          </a:xfrm>
        </p:grpSpPr>
        <p:sp>
          <p:nvSpPr>
            <p:cNvPr id="17" name="Rectangle 16"/>
            <p:cNvSpPr/>
            <p:nvPr/>
          </p:nvSpPr>
          <p:spPr>
            <a:xfrm>
              <a:off x="3284983" y="832039"/>
              <a:ext cx="813631" cy="42279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580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704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960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GB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1263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00719" y="623531"/>
              <a:ext cx="2452481" cy="4436442"/>
              <a:chOff x="563521" y="627534"/>
              <a:chExt cx="2452481" cy="443644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63521" y="836042"/>
                <a:ext cx="1224136" cy="42279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791866" y="836042"/>
                <a:ext cx="1224136" cy="42279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3521" y="627534"/>
                <a:ext cx="1224136" cy="20850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HOM Coupler</a:t>
                </a:r>
                <a:endParaRPr lang="en-GB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5529" y="964937"/>
                <a:ext cx="1037794" cy="40367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33380" y="949955"/>
                <a:ext cx="1037794" cy="4036779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787656" y="627534"/>
                <a:ext cx="1228345" cy="20850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9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Bottom HOM Coupler</a:t>
                </a:r>
                <a:endParaRPr lang="en-GB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284983" y="623531"/>
              <a:ext cx="813632" cy="2085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Mode [MHz]</a:t>
              </a:r>
              <a:endParaRPr lang="en-GB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5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4221088" y="2427734"/>
            <a:ext cx="671403" cy="516646"/>
          </a:xfrm>
          <a:custGeom>
            <a:avLst/>
            <a:gdLst>
              <a:gd name="connsiteX0" fmla="*/ 0 w 671403"/>
              <a:gd name="connsiteY0" fmla="*/ 51665 h 516646"/>
              <a:gd name="connsiteX1" fmla="*/ 51665 w 671403"/>
              <a:gd name="connsiteY1" fmla="*/ 0 h 516646"/>
              <a:gd name="connsiteX2" fmla="*/ 619738 w 671403"/>
              <a:gd name="connsiteY2" fmla="*/ 0 h 516646"/>
              <a:gd name="connsiteX3" fmla="*/ 671403 w 671403"/>
              <a:gd name="connsiteY3" fmla="*/ 51665 h 516646"/>
              <a:gd name="connsiteX4" fmla="*/ 671403 w 671403"/>
              <a:gd name="connsiteY4" fmla="*/ 464981 h 516646"/>
              <a:gd name="connsiteX5" fmla="*/ 619738 w 671403"/>
              <a:gd name="connsiteY5" fmla="*/ 516646 h 516646"/>
              <a:gd name="connsiteX6" fmla="*/ 51665 w 671403"/>
              <a:gd name="connsiteY6" fmla="*/ 516646 h 516646"/>
              <a:gd name="connsiteX7" fmla="*/ 0 w 671403"/>
              <a:gd name="connsiteY7" fmla="*/ 464981 h 516646"/>
              <a:gd name="connsiteX8" fmla="*/ 0 w 671403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03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619738" y="0"/>
                </a:lnTo>
                <a:cubicBezTo>
                  <a:pt x="648272" y="0"/>
                  <a:pt x="671403" y="23131"/>
                  <a:pt x="671403" y="51665"/>
                </a:cubicBezTo>
                <a:lnTo>
                  <a:pt x="671403" y="464981"/>
                </a:lnTo>
                <a:cubicBezTo>
                  <a:pt x="671403" y="493515"/>
                  <a:pt x="648272" y="516646"/>
                  <a:pt x="619738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HOM Coupler </a:t>
            </a:r>
            <a:r>
              <a:rPr lang="en-GB" sz="1000" b="0" i="1" kern="1200" dirty="0" smtClean="0"/>
              <a:t>Evolution</a:t>
            </a:r>
            <a:endParaRPr lang="en-GB" sz="1000" b="0" i="1" kern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Outline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897076" y="2602803"/>
            <a:ext cx="142337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49" name="Freeform 48"/>
          <p:cNvSpPr/>
          <p:nvPr/>
        </p:nvSpPr>
        <p:spPr>
          <a:xfrm>
            <a:off x="1944690" y="2602803"/>
            <a:ext cx="139533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51" name="Freeform 50"/>
          <p:cNvSpPr/>
          <p:nvPr/>
        </p:nvSpPr>
        <p:spPr>
          <a:xfrm>
            <a:off x="2904331" y="2602803"/>
            <a:ext cx="142337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53" name="Freeform 52"/>
          <p:cNvSpPr/>
          <p:nvPr/>
        </p:nvSpPr>
        <p:spPr>
          <a:xfrm>
            <a:off x="4019666" y="2602803"/>
            <a:ext cx="142337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55" name="Freeform 54"/>
          <p:cNvSpPr/>
          <p:nvPr/>
        </p:nvSpPr>
        <p:spPr>
          <a:xfrm>
            <a:off x="4959631" y="2602803"/>
            <a:ext cx="142337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57" name="Freeform 56"/>
          <p:cNvSpPr/>
          <p:nvPr/>
        </p:nvSpPr>
        <p:spPr>
          <a:xfrm>
            <a:off x="5899596" y="2602803"/>
            <a:ext cx="142337" cy="166508"/>
          </a:xfrm>
          <a:custGeom>
            <a:avLst/>
            <a:gdLst>
              <a:gd name="connsiteX0" fmla="*/ 0 w 142337"/>
              <a:gd name="connsiteY0" fmla="*/ 33302 h 166508"/>
              <a:gd name="connsiteX1" fmla="*/ 71169 w 142337"/>
              <a:gd name="connsiteY1" fmla="*/ 33302 h 166508"/>
              <a:gd name="connsiteX2" fmla="*/ 71169 w 142337"/>
              <a:gd name="connsiteY2" fmla="*/ 0 h 166508"/>
              <a:gd name="connsiteX3" fmla="*/ 142337 w 142337"/>
              <a:gd name="connsiteY3" fmla="*/ 83254 h 166508"/>
              <a:gd name="connsiteX4" fmla="*/ 71169 w 142337"/>
              <a:gd name="connsiteY4" fmla="*/ 166508 h 166508"/>
              <a:gd name="connsiteX5" fmla="*/ 71169 w 142337"/>
              <a:gd name="connsiteY5" fmla="*/ 133206 h 166508"/>
              <a:gd name="connsiteX6" fmla="*/ 0 w 142337"/>
              <a:gd name="connsiteY6" fmla="*/ 133206 h 166508"/>
              <a:gd name="connsiteX7" fmla="*/ 0 w 142337"/>
              <a:gd name="connsiteY7" fmla="*/ 33302 h 16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37" h="166508">
                <a:moveTo>
                  <a:pt x="0" y="33302"/>
                </a:moveTo>
                <a:lnTo>
                  <a:pt x="71169" y="33302"/>
                </a:lnTo>
                <a:lnTo>
                  <a:pt x="71169" y="0"/>
                </a:lnTo>
                <a:lnTo>
                  <a:pt x="142337" y="83254"/>
                </a:lnTo>
                <a:lnTo>
                  <a:pt x="71169" y="166508"/>
                </a:lnTo>
                <a:lnTo>
                  <a:pt x="71169" y="133206"/>
                </a:lnTo>
                <a:lnTo>
                  <a:pt x="0" y="133206"/>
                </a:lnTo>
                <a:lnTo>
                  <a:pt x="0" y="33302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3302" rIns="42701" bIns="3330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b="1" kern="1200"/>
          </a:p>
        </p:txBody>
      </p:sp>
      <p:sp>
        <p:nvSpPr>
          <p:cNvPr id="58" name="Freeform 57"/>
          <p:cNvSpPr/>
          <p:nvPr/>
        </p:nvSpPr>
        <p:spPr>
          <a:xfrm>
            <a:off x="6101018" y="2427734"/>
            <a:ext cx="671403" cy="516646"/>
          </a:xfrm>
          <a:custGeom>
            <a:avLst/>
            <a:gdLst>
              <a:gd name="connsiteX0" fmla="*/ 0 w 671403"/>
              <a:gd name="connsiteY0" fmla="*/ 51665 h 516646"/>
              <a:gd name="connsiteX1" fmla="*/ 51665 w 671403"/>
              <a:gd name="connsiteY1" fmla="*/ 0 h 516646"/>
              <a:gd name="connsiteX2" fmla="*/ 619738 w 671403"/>
              <a:gd name="connsiteY2" fmla="*/ 0 h 516646"/>
              <a:gd name="connsiteX3" fmla="*/ 671403 w 671403"/>
              <a:gd name="connsiteY3" fmla="*/ 51665 h 516646"/>
              <a:gd name="connsiteX4" fmla="*/ 671403 w 671403"/>
              <a:gd name="connsiteY4" fmla="*/ 464981 h 516646"/>
              <a:gd name="connsiteX5" fmla="*/ 619738 w 671403"/>
              <a:gd name="connsiteY5" fmla="*/ 516646 h 516646"/>
              <a:gd name="connsiteX6" fmla="*/ 51665 w 671403"/>
              <a:gd name="connsiteY6" fmla="*/ 516646 h 516646"/>
              <a:gd name="connsiteX7" fmla="*/ 0 w 671403"/>
              <a:gd name="connsiteY7" fmla="*/ 464981 h 516646"/>
              <a:gd name="connsiteX8" fmla="*/ 0 w 671403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03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619738" y="0"/>
                </a:lnTo>
                <a:cubicBezTo>
                  <a:pt x="648272" y="0"/>
                  <a:pt x="671403" y="23131"/>
                  <a:pt x="671403" y="51665"/>
                </a:cubicBezTo>
                <a:lnTo>
                  <a:pt x="671403" y="464981"/>
                </a:lnTo>
                <a:cubicBezTo>
                  <a:pt x="671403" y="493515"/>
                  <a:pt x="648272" y="516646"/>
                  <a:pt x="619738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Concs.</a:t>
            </a:r>
            <a:endParaRPr lang="en-GB" sz="1000" b="1" kern="12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225117" y="952834"/>
            <a:ext cx="2041207" cy="1555395"/>
            <a:chOff x="188640" y="728323"/>
            <a:chExt cx="2041207" cy="15553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640" y="728323"/>
              <a:ext cx="2041207" cy="129614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548680" y="1923678"/>
              <a:ext cx="288032" cy="360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398363" y="932715"/>
            <a:ext cx="2432334" cy="1550427"/>
            <a:chOff x="113142" y="3219822"/>
            <a:chExt cx="2561093" cy="163879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142" y="3219822"/>
              <a:ext cx="2561093" cy="126377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202688" y="4504573"/>
              <a:ext cx="271290" cy="3540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508839" y="2821821"/>
            <a:ext cx="1690870" cy="1971384"/>
            <a:chOff x="3147215" y="38015"/>
            <a:chExt cx="1690870" cy="1971384"/>
          </a:xfrm>
        </p:grpSpPr>
        <p:grpSp>
          <p:nvGrpSpPr>
            <p:cNvPr id="67" name="Group 66"/>
            <p:cNvGrpSpPr/>
            <p:nvPr/>
          </p:nvGrpSpPr>
          <p:grpSpPr>
            <a:xfrm>
              <a:off x="3147215" y="38015"/>
              <a:ext cx="1690870" cy="1971384"/>
              <a:chOff x="3147215" y="38015"/>
              <a:chExt cx="1690870" cy="197138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7215" y="810129"/>
                <a:ext cx="1690870" cy="1199270"/>
              </a:xfrm>
              <a:prstGeom prst="roundRect">
                <a:avLst>
                  <a:gd name="adj" fmla="val 0"/>
                </a:avLst>
              </a:prstGeom>
              <a:ln w="63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43" name="Straight Arrow Connector 42"/>
              <p:cNvCxnSpPr/>
              <p:nvPr/>
            </p:nvCxnSpPr>
            <p:spPr>
              <a:xfrm>
                <a:off x="3306672" y="38015"/>
                <a:ext cx="176799" cy="7486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2976" y="1333108"/>
              <a:ext cx="720080" cy="4582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6" name="Group 65"/>
          <p:cNvGrpSpPr/>
          <p:nvPr/>
        </p:nvGrpSpPr>
        <p:grpSpPr>
          <a:xfrm>
            <a:off x="3537485" y="2205460"/>
            <a:ext cx="1833796" cy="2886570"/>
            <a:chOff x="3501008" y="1980949"/>
            <a:chExt cx="1833796" cy="2886570"/>
          </a:xfrm>
        </p:grpSpPr>
        <p:sp>
          <p:nvSpPr>
            <p:cNvPr id="27" name="Curved Down Arrow 26"/>
            <p:cNvSpPr/>
            <p:nvPr/>
          </p:nvSpPr>
          <p:spPr>
            <a:xfrm>
              <a:off x="3501008" y="1980949"/>
              <a:ext cx="864096" cy="277679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5" name="Picture 2" descr="https://lh3.googleusercontent.com/BezzsSEzd8B3E4teoLBtnYHEYePC4ufYZHLk0v69butqO1Yy_bhd5XVrIcES9VH5vFNfbHk_zIJHuB9TNWlLJuTqqUr0ETpGHG-LMfJptK-tSvjd-WKiG9dAFYJnqWUpAxUooC1GGrGjnUOJACl7NG75BpCKheoiSLVynxX-0u9BGV2sND29w9dGIR6x3VSZ7qclSo7IFDME13xSu_wdpQ6deUSAcMJkpOrbf7-346XH1u-oGXgaLldkz55voQaEMLnDopu8twvfD9L8e5yOV2oLq7-i5wiwdYxAzH9iKhN1WfDjf4htJAz4gkRn559_nf3JljpiCr-y8FsyKyjCtzG3DEZ943i0mc4tyzEQ7JXQpqbfTDeGy_YclQYPrqvHlfPvEU5Du23l58qZDwbPLZaFV5H7hXGKffanIeUf4R1ctQZRPseqQ0fuwnu2soQ3_nYrEy3DQzfetLAKZz61iJlMU3A7D_2xI66YTcWDDqRixYmV7i__HXG2KaktQHVA_sf6yfYVZvDa8ZgAkRK1G2Ex5_Woy6dSXCfv8E2DRK-whaS1A7ujSn8Y-IcRfP38i882fDFHKFOY93M8N2lvakWbe25JnWJ_CQMk9R-g8Vkc3uR1QK9Tms5Q-iEFkDc=w738-h983-no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20151" y="2931790"/>
              <a:ext cx="1514653" cy="19357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Arrow Connector 45"/>
            <p:cNvCxnSpPr/>
            <p:nvPr/>
          </p:nvCxnSpPr>
          <p:spPr>
            <a:xfrm>
              <a:off x="3501008" y="2661812"/>
              <a:ext cx="376603" cy="3574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17471" y="898942"/>
            <a:ext cx="1941597" cy="1590079"/>
            <a:chOff x="4680994" y="674431"/>
            <a:chExt cx="1941597" cy="1590079"/>
          </a:xfrm>
        </p:grpSpPr>
        <p:sp>
          <p:nvSpPr>
            <p:cNvPr id="59" name="Curved Down Arrow 58"/>
            <p:cNvSpPr/>
            <p:nvPr/>
          </p:nvSpPr>
          <p:spPr>
            <a:xfrm flipH="1">
              <a:off x="4680994" y="1980949"/>
              <a:ext cx="864096" cy="277679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3154" y="674431"/>
              <a:ext cx="1699437" cy="9329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1" name="Straight Arrow Connector 60"/>
            <p:cNvCxnSpPr/>
            <p:nvPr/>
          </p:nvCxnSpPr>
          <p:spPr>
            <a:xfrm flipH="1" flipV="1">
              <a:off x="5604175" y="1548223"/>
              <a:ext cx="65461" cy="7162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Freeform 51"/>
          <p:cNvSpPr/>
          <p:nvPr/>
        </p:nvSpPr>
        <p:spPr>
          <a:xfrm>
            <a:off x="3105752" y="2427734"/>
            <a:ext cx="846774" cy="516646"/>
          </a:xfrm>
          <a:custGeom>
            <a:avLst/>
            <a:gdLst>
              <a:gd name="connsiteX0" fmla="*/ 0 w 846774"/>
              <a:gd name="connsiteY0" fmla="*/ 51665 h 516646"/>
              <a:gd name="connsiteX1" fmla="*/ 51665 w 846774"/>
              <a:gd name="connsiteY1" fmla="*/ 0 h 516646"/>
              <a:gd name="connsiteX2" fmla="*/ 795109 w 846774"/>
              <a:gd name="connsiteY2" fmla="*/ 0 h 516646"/>
              <a:gd name="connsiteX3" fmla="*/ 846774 w 846774"/>
              <a:gd name="connsiteY3" fmla="*/ 51665 h 516646"/>
              <a:gd name="connsiteX4" fmla="*/ 846774 w 846774"/>
              <a:gd name="connsiteY4" fmla="*/ 464981 h 516646"/>
              <a:gd name="connsiteX5" fmla="*/ 795109 w 846774"/>
              <a:gd name="connsiteY5" fmla="*/ 516646 h 516646"/>
              <a:gd name="connsiteX6" fmla="*/ 51665 w 846774"/>
              <a:gd name="connsiteY6" fmla="*/ 516646 h 516646"/>
              <a:gd name="connsiteX7" fmla="*/ 0 w 846774"/>
              <a:gd name="connsiteY7" fmla="*/ 464981 h 516646"/>
              <a:gd name="connsiteX8" fmla="*/ 0 w 846774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74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795109" y="0"/>
                </a:lnTo>
                <a:cubicBezTo>
                  <a:pt x="823643" y="0"/>
                  <a:pt x="846774" y="23131"/>
                  <a:pt x="846774" y="51665"/>
                </a:cubicBezTo>
                <a:lnTo>
                  <a:pt x="846774" y="464981"/>
                </a:lnTo>
                <a:cubicBezTo>
                  <a:pt x="846774" y="493515"/>
                  <a:pt x="823643" y="516646"/>
                  <a:pt x="795109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Pre-Installation</a:t>
            </a:r>
            <a:endParaRPr lang="en-GB" sz="1000" b="1" kern="1200" dirty="0"/>
          </a:p>
        </p:txBody>
      </p:sp>
      <p:sp>
        <p:nvSpPr>
          <p:cNvPr id="56" name="Freeform 55"/>
          <p:cNvSpPr/>
          <p:nvPr/>
        </p:nvSpPr>
        <p:spPr>
          <a:xfrm>
            <a:off x="5161053" y="2427734"/>
            <a:ext cx="671403" cy="516646"/>
          </a:xfrm>
          <a:custGeom>
            <a:avLst/>
            <a:gdLst>
              <a:gd name="connsiteX0" fmla="*/ 0 w 671403"/>
              <a:gd name="connsiteY0" fmla="*/ 51665 h 516646"/>
              <a:gd name="connsiteX1" fmla="*/ 51665 w 671403"/>
              <a:gd name="connsiteY1" fmla="*/ 0 h 516646"/>
              <a:gd name="connsiteX2" fmla="*/ 619738 w 671403"/>
              <a:gd name="connsiteY2" fmla="*/ 0 h 516646"/>
              <a:gd name="connsiteX3" fmla="*/ 671403 w 671403"/>
              <a:gd name="connsiteY3" fmla="*/ 51665 h 516646"/>
              <a:gd name="connsiteX4" fmla="*/ 671403 w 671403"/>
              <a:gd name="connsiteY4" fmla="*/ 464981 h 516646"/>
              <a:gd name="connsiteX5" fmla="*/ 619738 w 671403"/>
              <a:gd name="connsiteY5" fmla="*/ 516646 h 516646"/>
              <a:gd name="connsiteX6" fmla="*/ 51665 w 671403"/>
              <a:gd name="connsiteY6" fmla="*/ 516646 h 516646"/>
              <a:gd name="connsiteX7" fmla="*/ 0 w 671403"/>
              <a:gd name="connsiteY7" fmla="*/ 464981 h 516646"/>
              <a:gd name="connsiteX8" fmla="*/ 0 w 671403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03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619738" y="0"/>
                </a:lnTo>
                <a:cubicBezTo>
                  <a:pt x="648272" y="0"/>
                  <a:pt x="671403" y="23131"/>
                  <a:pt x="671403" y="51665"/>
                </a:cubicBezTo>
                <a:lnTo>
                  <a:pt x="671403" y="464981"/>
                </a:lnTo>
                <a:cubicBezTo>
                  <a:pt x="671403" y="493515"/>
                  <a:pt x="648272" y="516646"/>
                  <a:pt x="619738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Beam</a:t>
            </a:r>
            <a:endParaRPr lang="en-GB" sz="1000" b="1" kern="1200" dirty="0"/>
          </a:p>
        </p:txBody>
      </p:sp>
      <p:sp>
        <p:nvSpPr>
          <p:cNvPr id="31" name="Freeform 30"/>
          <p:cNvSpPr/>
          <p:nvPr/>
        </p:nvSpPr>
        <p:spPr>
          <a:xfrm>
            <a:off x="158532" y="2427734"/>
            <a:ext cx="671403" cy="516646"/>
          </a:xfrm>
          <a:custGeom>
            <a:avLst/>
            <a:gdLst>
              <a:gd name="connsiteX0" fmla="*/ 0 w 671403"/>
              <a:gd name="connsiteY0" fmla="*/ 51665 h 516646"/>
              <a:gd name="connsiteX1" fmla="*/ 51665 w 671403"/>
              <a:gd name="connsiteY1" fmla="*/ 0 h 516646"/>
              <a:gd name="connsiteX2" fmla="*/ 619738 w 671403"/>
              <a:gd name="connsiteY2" fmla="*/ 0 h 516646"/>
              <a:gd name="connsiteX3" fmla="*/ 671403 w 671403"/>
              <a:gd name="connsiteY3" fmla="*/ 51665 h 516646"/>
              <a:gd name="connsiteX4" fmla="*/ 671403 w 671403"/>
              <a:gd name="connsiteY4" fmla="*/ 464981 h 516646"/>
              <a:gd name="connsiteX5" fmla="*/ 619738 w 671403"/>
              <a:gd name="connsiteY5" fmla="*/ 516646 h 516646"/>
              <a:gd name="connsiteX6" fmla="*/ 51665 w 671403"/>
              <a:gd name="connsiteY6" fmla="*/ 516646 h 516646"/>
              <a:gd name="connsiteX7" fmla="*/ 0 w 671403"/>
              <a:gd name="connsiteY7" fmla="*/ 464981 h 516646"/>
              <a:gd name="connsiteX8" fmla="*/ 0 w 671403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03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619738" y="0"/>
                </a:lnTo>
                <a:cubicBezTo>
                  <a:pt x="648272" y="0"/>
                  <a:pt x="671403" y="23131"/>
                  <a:pt x="671403" y="51665"/>
                </a:cubicBezTo>
                <a:lnTo>
                  <a:pt x="671403" y="464981"/>
                </a:lnTo>
                <a:cubicBezTo>
                  <a:pt x="671403" y="493515"/>
                  <a:pt x="648272" y="516646"/>
                  <a:pt x="619738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HiLumi LHC</a:t>
            </a:r>
            <a:endParaRPr lang="en-GB" sz="1000" b="1" kern="1200" dirty="0"/>
          </a:p>
        </p:txBody>
      </p:sp>
      <p:sp>
        <p:nvSpPr>
          <p:cNvPr id="48" name="Freeform 47"/>
          <p:cNvSpPr/>
          <p:nvPr/>
        </p:nvSpPr>
        <p:spPr>
          <a:xfrm>
            <a:off x="1098497" y="2427734"/>
            <a:ext cx="760418" cy="516646"/>
          </a:xfrm>
          <a:custGeom>
            <a:avLst/>
            <a:gdLst>
              <a:gd name="connsiteX0" fmla="*/ 0 w 671403"/>
              <a:gd name="connsiteY0" fmla="*/ 51665 h 516646"/>
              <a:gd name="connsiteX1" fmla="*/ 51665 w 671403"/>
              <a:gd name="connsiteY1" fmla="*/ 0 h 516646"/>
              <a:gd name="connsiteX2" fmla="*/ 619738 w 671403"/>
              <a:gd name="connsiteY2" fmla="*/ 0 h 516646"/>
              <a:gd name="connsiteX3" fmla="*/ 671403 w 671403"/>
              <a:gd name="connsiteY3" fmla="*/ 51665 h 516646"/>
              <a:gd name="connsiteX4" fmla="*/ 671403 w 671403"/>
              <a:gd name="connsiteY4" fmla="*/ 464981 h 516646"/>
              <a:gd name="connsiteX5" fmla="*/ 619738 w 671403"/>
              <a:gd name="connsiteY5" fmla="*/ 516646 h 516646"/>
              <a:gd name="connsiteX6" fmla="*/ 51665 w 671403"/>
              <a:gd name="connsiteY6" fmla="*/ 516646 h 516646"/>
              <a:gd name="connsiteX7" fmla="*/ 0 w 671403"/>
              <a:gd name="connsiteY7" fmla="*/ 464981 h 516646"/>
              <a:gd name="connsiteX8" fmla="*/ 0 w 671403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03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619738" y="0"/>
                </a:lnTo>
                <a:cubicBezTo>
                  <a:pt x="648272" y="0"/>
                  <a:pt x="671403" y="23131"/>
                  <a:pt x="671403" y="51665"/>
                </a:cubicBezTo>
                <a:lnTo>
                  <a:pt x="671403" y="464981"/>
                </a:lnTo>
                <a:cubicBezTo>
                  <a:pt x="671403" y="493515"/>
                  <a:pt x="648272" y="516646"/>
                  <a:pt x="619738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kern="1200" dirty="0" smtClean="0"/>
              <a:t>HOM Ancillaries</a:t>
            </a:r>
            <a:endParaRPr lang="en-GB" sz="1000" b="1" kern="1200" dirty="0"/>
          </a:p>
        </p:txBody>
      </p:sp>
      <p:sp>
        <p:nvSpPr>
          <p:cNvPr id="50" name="Freeform 49"/>
          <p:cNvSpPr/>
          <p:nvPr/>
        </p:nvSpPr>
        <p:spPr>
          <a:xfrm>
            <a:off x="2129940" y="2427734"/>
            <a:ext cx="707250" cy="516646"/>
          </a:xfrm>
          <a:custGeom>
            <a:avLst/>
            <a:gdLst>
              <a:gd name="connsiteX0" fmla="*/ 0 w 798728"/>
              <a:gd name="connsiteY0" fmla="*/ 51665 h 516646"/>
              <a:gd name="connsiteX1" fmla="*/ 51665 w 798728"/>
              <a:gd name="connsiteY1" fmla="*/ 0 h 516646"/>
              <a:gd name="connsiteX2" fmla="*/ 747063 w 798728"/>
              <a:gd name="connsiteY2" fmla="*/ 0 h 516646"/>
              <a:gd name="connsiteX3" fmla="*/ 798728 w 798728"/>
              <a:gd name="connsiteY3" fmla="*/ 51665 h 516646"/>
              <a:gd name="connsiteX4" fmla="*/ 798728 w 798728"/>
              <a:gd name="connsiteY4" fmla="*/ 464981 h 516646"/>
              <a:gd name="connsiteX5" fmla="*/ 747063 w 798728"/>
              <a:gd name="connsiteY5" fmla="*/ 516646 h 516646"/>
              <a:gd name="connsiteX6" fmla="*/ 51665 w 798728"/>
              <a:gd name="connsiteY6" fmla="*/ 516646 h 516646"/>
              <a:gd name="connsiteX7" fmla="*/ 0 w 798728"/>
              <a:gd name="connsiteY7" fmla="*/ 464981 h 516646"/>
              <a:gd name="connsiteX8" fmla="*/ 0 w 798728"/>
              <a:gd name="connsiteY8" fmla="*/ 51665 h 5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728" h="516646">
                <a:moveTo>
                  <a:pt x="0" y="51665"/>
                </a:moveTo>
                <a:cubicBezTo>
                  <a:pt x="0" y="23131"/>
                  <a:pt x="23131" y="0"/>
                  <a:pt x="51665" y="0"/>
                </a:cubicBezTo>
                <a:lnTo>
                  <a:pt x="747063" y="0"/>
                </a:lnTo>
                <a:cubicBezTo>
                  <a:pt x="775597" y="0"/>
                  <a:pt x="798728" y="23131"/>
                  <a:pt x="798728" y="51665"/>
                </a:cubicBezTo>
                <a:lnTo>
                  <a:pt x="798728" y="464981"/>
                </a:lnTo>
                <a:cubicBezTo>
                  <a:pt x="798728" y="493515"/>
                  <a:pt x="775597" y="516646"/>
                  <a:pt x="747063" y="516646"/>
                </a:cubicBezTo>
                <a:lnTo>
                  <a:pt x="51665" y="516646"/>
                </a:lnTo>
                <a:cubicBezTo>
                  <a:pt x="23131" y="516646"/>
                  <a:pt x="0" y="493515"/>
                  <a:pt x="0" y="464981"/>
                </a:cubicBezTo>
                <a:lnTo>
                  <a:pt x="0" y="516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232" tIns="53232" rIns="53232" bIns="5323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b="1" dirty="0"/>
              <a:t>SPS Test Stand</a:t>
            </a:r>
          </a:p>
        </p:txBody>
      </p:sp>
    </p:spTree>
    <p:extLst>
      <p:ext uri="{BB962C8B-B14F-4D97-AF65-F5344CB8AC3E}">
        <p14:creationId xmlns:p14="http://schemas.microsoft.com/office/powerpoint/2010/main" val="32108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Meas. with Beam: </a:t>
            </a:r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Profile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56" y="1324211"/>
            <a:ext cx="4105709" cy="34898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8719" y="3950485"/>
            <a:ext cx="1872208" cy="4320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190927" y="2513313"/>
            <a:ext cx="360040" cy="143717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90927" y="3950486"/>
            <a:ext cx="360040" cy="7952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67" y="2540804"/>
            <a:ext cx="2736304" cy="14892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55428" y="838831"/>
            <a:ext cx="6097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whether the beam profile was the cause of the underestimation.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crab cavity test (MD5) the bunch profile was measured during the </a:t>
            </a:r>
            <a:r>
              <a:rPr lang="en-GB" sz="1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coasts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 multiple bunches were used with a bunch spacing of ~ 525 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1400" y="592651"/>
            <a:ext cx="1610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05/09/2018: MD5</a:t>
            </a:r>
            <a:endParaRPr lang="en-GB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7892" y="410553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Courtesy of M. Schwarz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55427" y="4722527"/>
            <a:ext cx="6097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If HOM is near to binomial ‘node’:  Optimistic and sensitive to bunch length.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34297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04" y="684777"/>
            <a:ext cx="4080605" cy="16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904" y="2282116"/>
            <a:ext cx="4080605" cy="16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Meas. with Beam: </a:t>
            </a:r>
            <a:r>
              <a:rPr lang="en-GB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GB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Profile</a:t>
            </a:r>
            <a:endParaRPr lang="en-GB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0" y="820175"/>
            <a:ext cx="2177944" cy="12352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4" y="2200808"/>
            <a:ext cx="2177650" cy="12350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255167" y="899017"/>
            <a:ext cx="525761" cy="88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67371" y="2328658"/>
            <a:ext cx="729581" cy="315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8254" y="3870346"/>
            <a:ext cx="27363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is total power, not accounting for intra-coupler power flux.</a:t>
            </a:r>
            <a:endParaRPr lang="en-GB" sz="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602" y="4284887"/>
            <a:ext cx="609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still discrepancies between the measured and analytical.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under investigation: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 transfer function, mechanical position of HOM couplers, calibrations, bellows etc…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24" y="55397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05/09/2018: MD5</a:t>
            </a:r>
            <a:endParaRPr lang="en-GB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250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with Beam: </a:t>
            </a:r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Distribution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202" y="2315599"/>
            <a:ext cx="3025563" cy="2700000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2" y="646391"/>
            <a:ext cx="1609586" cy="14283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22" y="2315599"/>
            <a:ext cx="3129743" cy="27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495494" y="2215939"/>
            <a:ext cx="71156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Cavity 1</a:t>
            </a:r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35854" y="2215939"/>
            <a:ext cx="71156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Cavity 2</a:t>
            </a:r>
            <a:endParaRPr lang="en-GB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573" y="661246"/>
            <a:ext cx="1159284" cy="13885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500692" y="627283"/>
            <a:ext cx="4757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H1</a:t>
            </a:r>
          </a:p>
          <a:p>
            <a:r>
              <a:rPr lang="en-GB" dirty="0" smtClean="0"/>
              <a:t>H2</a:t>
            </a:r>
          </a:p>
          <a:p>
            <a:r>
              <a:rPr lang="en-GB" dirty="0" smtClean="0"/>
              <a:t>H3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084292" y="843307"/>
            <a:ext cx="494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14954" y="1088948"/>
            <a:ext cx="864096" cy="762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84292" y="1383186"/>
            <a:ext cx="461806" cy="305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58113" y="1288185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Measured power ratio for 4 high longitudinal impedance modes.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19073" y="1582673"/>
            <a:ext cx="1472489" cy="879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83001" y="1589112"/>
            <a:ext cx="5289" cy="873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300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Meas. with Beam: </a:t>
            </a:r>
            <a:r>
              <a:rPr lang="en-GB" sz="2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Multibunch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74" y="1178840"/>
            <a:ext cx="3173804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607" y="1178840"/>
            <a:ext cx="3173804" cy="1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74" y="3182566"/>
            <a:ext cx="3173804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0768" y="895979"/>
            <a:ext cx="12244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590 MHz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509120" y="895979"/>
            <a:ext cx="12244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700 MHz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329290" y="2901368"/>
            <a:ext cx="12244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960 MHz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-171400" y="592651"/>
            <a:ext cx="1610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27/08/2018: MD3</a:t>
            </a:r>
          </a:p>
          <a:p>
            <a:pPr algn="ctr"/>
            <a:r>
              <a:rPr lang="en-GB" sz="1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1</a:t>
            </a:r>
            <a:endParaRPr lang="en-GB" sz="1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185" y="3491597"/>
            <a:ext cx="28803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590 MHz mode is underestimated by &gt; 10 </a:t>
            </a:r>
            <a:r>
              <a:rPr lang="en-GB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dB.</a:t>
            </a:r>
            <a:endParaRPr lang="en-GB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Using measured profile could account for 5 </a:t>
            </a:r>
            <a:r>
              <a:rPr lang="en-GB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dB.</a:t>
            </a:r>
            <a:endParaRPr lang="en-GB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Q or R/Q is underestimated.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15123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24" y="2586432"/>
            <a:ext cx="3193568" cy="2383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First HOMs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624" y="2639639"/>
            <a:ext cx="3110019" cy="2243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648" y="771550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b="1" u="sng" dirty="0" smtClean="0">
                <a:latin typeface="Times" charset="0"/>
                <a:ea typeface="Times" charset="0"/>
                <a:cs typeface="Times" charset="0"/>
              </a:rPr>
              <a:t>590 MHz mode is higher in power than predicted by &gt; 10 dB</a:t>
            </a:r>
          </a:p>
          <a:p>
            <a:pPr marL="285750" indent="-285750">
              <a:buFont typeface="Arial" charset="0"/>
              <a:buChar char="•"/>
            </a:pPr>
            <a:endParaRPr lang="en-US" sz="1400" b="1" u="sng" dirty="0" smtClean="0">
              <a:latin typeface="Times" charset="0"/>
              <a:ea typeface="Times" charset="0"/>
              <a:cs typeface="Time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b="1" u="sng" dirty="0" smtClean="0">
                <a:latin typeface="Times" charset="0"/>
                <a:ea typeface="Times" charset="0"/>
                <a:cs typeface="Times" charset="0"/>
              </a:rPr>
              <a:t>Decrease in damping:</a:t>
            </a:r>
            <a:endParaRPr lang="en-US" sz="1400" b="1" u="sng" dirty="0">
              <a:latin typeface="Times" charset="0"/>
              <a:ea typeface="Times" charset="0"/>
              <a:cs typeface="Times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>
                <a:latin typeface="Times" charset="0"/>
                <a:ea typeface="Times" charset="0"/>
                <a:cs typeface="Times" charset="0"/>
              </a:rPr>
              <a:t>Transmission measurements on cavity show the difference between cavities.</a:t>
            </a:r>
            <a:endParaRPr lang="en-US" sz="1400" dirty="0">
              <a:latin typeface="Times" charset="0"/>
              <a:ea typeface="Times" charset="0"/>
              <a:cs typeface="Times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1400" dirty="0">
                <a:latin typeface="Times" charset="0"/>
                <a:ea typeface="Times" charset="0"/>
                <a:cs typeface="Times" charset="0"/>
              </a:rPr>
              <a:t>Test box measurements show a large deviation in the coupler’s ‘transfer function</a:t>
            </a:r>
            <a:r>
              <a:rPr lang="en-US" sz="1400" dirty="0" smtClean="0">
                <a:latin typeface="Times" charset="0"/>
                <a:ea typeface="Times" charset="0"/>
                <a:cs typeface="Times" charset="0"/>
              </a:rPr>
              <a:t>’.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 smtClean="0">
                <a:latin typeface="Times" charset="0"/>
                <a:ea typeface="Times" charset="0"/>
                <a:cs typeface="Times" charset="0"/>
              </a:rPr>
              <a:t>Tolerance on LHC couplers should be larger.</a:t>
            </a:r>
          </a:p>
          <a:p>
            <a:pPr marL="285750" indent="-285750">
              <a:buFont typeface="Arial" charset="0"/>
              <a:buChar char="•"/>
            </a:pPr>
            <a:endParaRPr lang="en-US" sz="1400" b="1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083" y="2315332"/>
            <a:ext cx="8788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" panose="02020603050405020304" pitchFamily="18" charset="0"/>
                <a:cs typeface="Times" panose="02020603050405020304" pitchFamily="18" charset="0"/>
              </a:rPr>
              <a:t>Cavity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5230" y="2318909"/>
            <a:ext cx="12500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" panose="02020603050405020304" pitchFamily="18" charset="0"/>
                <a:cs typeface="Times" panose="02020603050405020304" pitchFamily="18" charset="0"/>
              </a:rPr>
              <a:t>Test Boxes</a:t>
            </a:r>
            <a:endParaRPr lang="en-GB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Beam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Conclusions</a:t>
            </a:r>
            <a:endParaRPr lang="en-GB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32" y="585332"/>
            <a:ext cx="6192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Coupler re-design constraints from: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experience for SPS test.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on SPS test stand.</a:t>
            </a:r>
          </a:p>
          <a:p>
            <a:pPr lvl="1" defTabSz="914400">
              <a:defRPr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coupler altered to reduce power and improve ease of manufacture.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Power compared with single-bunch and multi-bunch.</a:t>
            </a:r>
            <a:endParaRPr lang="en-GB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Under-represented by analytic bunch profile.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Notable Observations: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 MHz is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mode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power and </a:t>
            </a:r>
            <a:r>
              <a:rPr lang="en-GB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95 % through top HOM coupler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590 MHz mode is 10 dB higher than expected.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power not expected – being investigated.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6992" y="4558724"/>
            <a:ext cx="345361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u="sng" dirty="0" smtClean="0"/>
              <a:t>SPS test has been great learning experience for HOM related topics.</a:t>
            </a:r>
            <a:endParaRPr lang="en-GB" sz="1400" b="1" u="sng" dirty="0"/>
          </a:p>
        </p:txBody>
      </p:sp>
    </p:spTree>
    <p:extLst>
      <p:ext uri="{BB962C8B-B14F-4D97-AF65-F5344CB8AC3E}">
        <p14:creationId xmlns:p14="http://schemas.microsoft.com/office/powerpoint/2010/main" val="11004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768" y="2099051"/>
            <a:ext cx="4365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  <a:endParaRPr lang="en-GB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0768" y="2099051"/>
            <a:ext cx="436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Back-Up Slides</a:t>
            </a:r>
            <a:endParaRPr lang="en-GB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14" y="1059582"/>
            <a:ext cx="6041495" cy="35095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Re-design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83591" y="1522081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6239" y="1162041"/>
            <a:ext cx="16561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constraints…</a:t>
            </a:r>
            <a:endParaRPr lang="en-GB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690" y="1285151"/>
            <a:ext cx="6480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HiLumi’17</a:t>
            </a: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Coupler Evolution</a:t>
            </a:r>
          </a:p>
        </p:txBody>
      </p:sp>
    </p:spTree>
    <p:extLst>
      <p:ext uri="{BB962C8B-B14F-4D97-AF65-F5344CB8AC3E}">
        <p14:creationId xmlns:p14="http://schemas.microsoft.com/office/powerpoint/2010/main" val="1539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46242" y="805659"/>
            <a:ext cx="5935085" cy="4070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dirty="0" smtClean="0"/>
              <a:t>Equivalent circuit</a:t>
            </a:r>
            <a:r>
              <a:rPr lang="en-GB" sz="1400" dirty="0" smtClean="0"/>
              <a:t> modelling can </a:t>
            </a:r>
            <a:r>
              <a:rPr lang="en-GB" sz="1400" b="1" dirty="0" smtClean="0"/>
              <a:t>reproduce the transmission response</a:t>
            </a:r>
            <a:r>
              <a:rPr lang="en-GB" sz="1400" dirty="0" smtClean="0"/>
              <a:t> of the coupler very well.</a:t>
            </a:r>
          </a:p>
          <a:p>
            <a:pPr algn="l"/>
            <a:r>
              <a:rPr lang="en-GB" sz="1400" dirty="0" smtClean="0"/>
              <a:t>The circuit simulations are </a:t>
            </a:r>
            <a:r>
              <a:rPr lang="en-GB" sz="1400" b="1" dirty="0" smtClean="0"/>
              <a:t>many order of magnitudes faster</a:t>
            </a:r>
            <a:r>
              <a:rPr lang="en-GB" sz="1400" dirty="0" smtClean="0"/>
              <a:t> than the 3D FEA simulations.</a:t>
            </a:r>
            <a:endParaRPr lang="en-GB" sz="1200" baseline="-25000" dirty="0" smtClean="0"/>
          </a:p>
          <a:p>
            <a:pPr algn="l"/>
            <a:endParaRPr lang="en-GB" sz="2800" dirty="0" smtClean="0"/>
          </a:p>
          <a:p>
            <a:pPr algn="l"/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HOMC: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Eqiv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Circuit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028" y="2044900"/>
            <a:ext cx="2771873" cy="1060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836" y="1735050"/>
            <a:ext cx="1523825" cy="1628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69" y="1807421"/>
            <a:ext cx="136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electromagnetic simulation</a:t>
            </a:r>
          </a:p>
          <a:p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CST MWS</a:t>
            </a:r>
            <a:endParaRPr lang="en-GB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7058" y="1848889"/>
            <a:ext cx="136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circuit response</a:t>
            </a:r>
          </a:p>
          <a:p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AWR</a:t>
            </a:r>
            <a:endParaRPr lang="en-GB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577" y="3219822"/>
            <a:ext cx="3284845" cy="16637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Ancillaries</a:t>
            </a:r>
          </a:p>
        </p:txBody>
      </p:sp>
    </p:spTree>
    <p:extLst>
      <p:ext uri="{BB962C8B-B14F-4D97-AF65-F5344CB8AC3E}">
        <p14:creationId xmlns:p14="http://schemas.microsoft.com/office/powerpoint/2010/main" val="42947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HL-LHC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39" y="1040418"/>
                <a:ext cx="4536505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The Large Hadron Collider (LHC) is the largest particle accelerator in the world at 27 km in circumference.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The HL-LHC will increase the </a:t>
                </a:r>
                <a:r>
                  <a:rPr lang="en-GB" sz="1400" b="1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luminosity</a:t>
                </a:r>
                <a:r>
                  <a:rPr lang="en-GB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by reducing the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*.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endParaRPr lang="en-GB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endParaRPr lang="en-GB" sz="1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endParaRPr lang="en-GB" sz="1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9" y="1040418"/>
                <a:ext cx="4536505" cy="3108543"/>
              </a:xfrm>
              <a:prstGeom prst="rect">
                <a:avLst/>
              </a:prstGeom>
              <a:blipFill>
                <a:blip r:embed="rId3"/>
                <a:stretch>
                  <a:fillRect l="-269" t="-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111654"/>
              </p:ext>
            </p:extLst>
          </p:nvPr>
        </p:nvGraphicFramePr>
        <p:xfrm>
          <a:off x="620688" y="2750578"/>
          <a:ext cx="3478742" cy="95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4363">
                  <a:extLst>
                    <a:ext uri="{9D8B030D-6E8A-4147-A177-3AD203B41FA5}">
                      <a16:colId xmlns:a16="http://schemas.microsoft.com/office/drawing/2014/main" val="1827496641"/>
                    </a:ext>
                  </a:extLst>
                </a:gridCol>
                <a:gridCol w="779933">
                  <a:extLst>
                    <a:ext uri="{9D8B030D-6E8A-4147-A177-3AD203B41FA5}">
                      <a16:colId xmlns:a16="http://schemas.microsoft.com/office/drawing/2014/main" val="1600249269"/>
                    </a:ext>
                  </a:extLst>
                </a:gridCol>
                <a:gridCol w="814446">
                  <a:extLst>
                    <a:ext uri="{9D8B030D-6E8A-4147-A177-3AD203B41FA5}">
                      <a16:colId xmlns:a16="http://schemas.microsoft.com/office/drawing/2014/main" val="1020325678"/>
                    </a:ext>
                  </a:extLst>
                </a:gridCol>
              </a:tblGrid>
              <a:tr h="311402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LHC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HL-LHC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136535"/>
                  </a:ext>
                </a:extLst>
              </a:tr>
              <a:tr h="3313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Peak </a:t>
                      </a:r>
                      <a:r>
                        <a:rPr lang="en-GB" sz="1200" b="1" u="none" strike="noStrike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Luminosity [</a:t>
                      </a:r>
                      <a:r>
                        <a:rPr lang="en-GB" sz="1200" b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</a:t>
                      </a:r>
                      <a:r>
                        <a:rPr lang="en-GB" sz="1200" b="1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-2</a:t>
                      </a:r>
                      <a:r>
                        <a:rPr lang="en-GB" sz="1200" b="1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</a:t>
                      </a:r>
                      <a:r>
                        <a:rPr lang="en-GB" sz="1200" b="1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-1]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 x 10</a:t>
                      </a:r>
                      <a:r>
                        <a:rPr lang="en-GB" sz="1600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5 </a:t>
                      </a:r>
                      <a:r>
                        <a:rPr lang="en-GB" sz="16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x 10</a:t>
                      </a:r>
                      <a:r>
                        <a:rPr lang="en-GB" sz="1600" baseline="30000" dirty="0" smtClean="0"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34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826860"/>
                  </a:ext>
                </a:extLst>
              </a:tr>
              <a:tr h="3114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Integrated </a:t>
                      </a:r>
                      <a:r>
                        <a:rPr lang="en-GB" sz="1200" b="1" u="none" strike="noStrike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Luminosity [fb</a:t>
                      </a:r>
                      <a:r>
                        <a:rPr lang="en-GB" sz="1200" b="1" u="none" strike="noStrike" baseline="30000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-1</a:t>
                      </a:r>
                      <a:r>
                        <a:rPr lang="en-GB" sz="1200" b="1" u="none" strike="noStrike" baseline="0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]</a:t>
                      </a:r>
                      <a:endParaRPr lang="en-GB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01337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188" y="628908"/>
            <a:ext cx="1870068" cy="192367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2204864" y="2203579"/>
            <a:ext cx="2718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u="sng" dirty="0" smtClean="0">
                <a:latin typeface="Times" panose="02020603050405020304" pitchFamily="18" charset="0"/>
                <a:cs typeface="Times" panose="02020603050405020304" pitchFamily="18" charset="0"/>
              </a:rPr>
              <a:t>Number of particle-particle collisions.</a:t>
            </a:r>
            <a:endParaRPr lang="en-GB" sz="1200" i="1" u="sng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53460" y="1956503"/>
            <a:ext cx="159516" cy="30884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893" y="2715766"/>
            <a:ext cx="1697443" cy="150634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2529" y="4352786"/>
            <a:ext cx="5540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HL upgrades increase the crossing </a:t>
            </a: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angle – acts to reduce luminosity!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imes" panose="02020603050405020304" pitchFamily="18" charset="0"/>
                <a:cs typeface="Times" panose="02020603050405020304" pitchFamily="18" charset="0"/>
              </a:rPr>
              <a:t>To reduce the crossing angle: </a:t>
            </a:r>
            <a:r>
              <a:rPr lang="en-GB" sz="1400" b="1" u="sng" dirty="0">
                <a:latin typeface="Times" panose="02020603050405020304" pitchFamily="18" charset="0"/>
                <a:cs typeface="Times" panose="02020603050405020304" pitchFamily="18" charset="0"/>
              </a:rPr>
              <a:t>superconducting RF crab cavities</a:t>
            </a:r>
            <a:r>
              <a:rPr lang="en-GB" sz="14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7272" y="3795886"/>
            <a:ext cx="196385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5497593" y="4026725"/>
            <a:ext cx="379679" cy="4305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HiLumi LHC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Non-conformity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76" y="1779662"/>
            <a:ext cx="2478104" cy="2847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6632" y="733279"/>
            <a:ext cx="388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HOM coupler ports are </a:t>
            </a:r>
            <a:r>
              <a:rPr lang="en-GB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+ 5 mm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compared to design.</a:t>
            </a:r>
            <a:endParaRPr lang="en-GB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 coupling to majority of HOMs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present impedance issue for SPS test.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064" y="673119"/>
            <a:ext cx="2539043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064" y="2028819"/>
            <a:ext cx="2539043" cy="14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063" y="3408659"/>
            <a:ext cx="2539043" cy="14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SPS Test Stand</a:t>
            </a:r>
          </a:p>
        </p:txBody>
      </p:sp>
    </p:spTree>
    <p:extLst>
      <p:ext uri="{BB962C8B-B14F-4D97-AF65-F5344CB8AC3E}">
        <p14:creationId xmlns:p14="http://schemas.microsoft.com/office/powerpoint/2010/main" val="40348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RF-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29994" y="215389"/>
            <a:ext cx="1164232" cy="2160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76672" y="816624"/>
            <a:ext cx="3702837" cy="2846211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/>
              <a:t>Magnetic field on coupler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</a:t>
            </a:r>
            <a:r>
              <a:rPr lang="en-GB" sz="1400" u="sng" dirty="0" err="1" smtClean="0"/>
              <a:t>Ohmic</a:t>
            </a:r>
            <a:r>
              <a:rPr lang="en-GB" sz="1400" u="sng" dirty="0" smtClean="0"/>
              <a:t> losses</a:t>
            </a:r>
            <a:r>
              <a:rPr lang="en-GB" sz="1400" dirty="0"/>
              <a:t> </a:t>
            </a:r>
            <a:r>
              <a:rPr lang="en-GB" sz="1400" dirty="0" smtClean="0">
                <a:sym typeface="Wingdings"/>
              </a:rPr>
              <a:t> </a:t>
            </a:r>
            <a:r>
              <a:rPr lang="en-GB" sz="1400" u="sng" dirty="0" smtClean="0">
                <a:sym typeface="Wingdings"/>
              </a:rPr>
              <a:t>Heating</a:t>
            </a:r>
          </a:p>
          <a:p>
            <a:pPr algn="l"/>
            <a:endParaRPr lang="en-GB" sz="1400" u="sng" dirty="0">
              <a:sym typeface="Wingdings"/>
            </a:endParaRPr>
          </a:p>
          <a:p>
            <a:pPr algn="l"/>
            <a:r>
              <a:rPr lang="en-GB" sz="1400" dirty="0"/>
              <a:t>The heating is a function of:</a:t>
            </a:r>
          </a:p>
          <a:p>
            <a:pPr marL="685800" lvl="1" indent="-342900" algn="l">
              <a:buFont typeface="+mj-lt"/>
              <a:buAutoNum type="arabicPeriod"/>
            </a:pPr>
            <a:r>
              <a:rPr lang="en-GB" sz="1400" dirty="0"/>
              <a:t>Amplitude of the magnetic field.</a:t>
            </a:r>
          </a:p>
          <a:p>
            <a:pPr marL="685800" lvl="1" indent="-342900" algn="l">
              <a:buFont typeface="+mj-lt"/>
              <a:buAutoNum type="arabicPeriod"/>
            </a:pPr>
            <a:r>
              <a:rPr lang="en-GB" sz="1400" dirty="0"/>
              <a:t>Heat transfer coefficient.</a:t>
            </a:r>
          </a:p>
          <a:p>
            <a:pPr algn="l"/>
            <a:endParaRPr lang="en-GB" sz="1400" u="sng" dirty="0" smtClean="0"/>
          </a:p>
          <a:p>
            <a:pPr algn="l"/>
            <a:endParaRPr lang="en-GB" sz="1400" dirty="0" smtClean="0"/>
          </a:p>
          <a:p>
            <a:pPr algn="l"/>
            <a:r>
              <a:rPr lang="en-GB" sz="1400" dirty="0" smtClean="0"/>
              <a:t>Coupler is internally cooled by </a:t>
            </a:r>
            <a:r>
              <a:rPr lang="en-GB" sz="1400" u="sng" dirty="0" smtClean="0"/>
              <a:t>2 K SUPERFLUID Helium</a:t>
            </a:r>
            <a:r>
              <a:rPr lang="en-GB" sz="1400" dirty="0" smtClean="0"/>
              <a:t>.</a:t>
            </a:r>
          </a:p>
          <a:p>
            <a:pPr lvl="1" algn="l"/>
            <a:r>
              <a:rPr lang="en-GB" sz="1400" dirty="0" smtClean="0"/>
              <a:t>Frictionless flow of liquid through channel.</a:t>
            </a:r>
          </a:p>
          <a:p>
            <a:pPr lvl="1" algn="l"/>
            <a:r>
              <a:rPr lang="en-GB" sz="1400" dirty="0" smtClean="0"/>
              <a:t>Heat energy deposited in helium bath.</a:t>
            </a:r>
          </a:p>
          <a:p>
            <a:pPr lvl="1" algn="l"/>
            <a:r>
              <a:rPr lang="en-GB" sz="1400" dirty="0" smtClean="0"/>
              <a:t>Note(!): </a:t>
            </a:r>
            <a:r>
              <a:rPr lang="en-GB" sz="1400" b="1" dirty="0" smtClean="0"/>
              <a:t>1 W/cm</a:t>
            </a:r>
            <a:r>
              <a:rPr lang="en-GB" sz="1400" b="1" baseline="30000" dirty="0" smtClean="0"/>
              <a:t>2 </a:t>
            </a:r>
            <a:r>
              <a:rPr lang="en-GB" sz="1400" dirty="0" smtClean="0"/>
              <a:t>limit.</a:t>
            </a:r>
          </a:p>
          <a:p>
            <a:pPr marL="0" indent="0" algn="l">
              <a:buNone/>
            </a:pPr>
            <a:endParaRPr lang="en-GB" sz="1400" dirty="0"/>
          </a:p>
          <a:p>
            <a:pPr lvl="1" algn="l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56509" y="1543893"/>
            <a:ext cx="13487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Visualisation of Surface current [A/m] on HOM coupler.</a:t>
            </a:r>
            <a:endParaRPr lang="en-GB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095786" y="2327962"/>
            <a:ext cx="760747" cy="21357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08284" y="2089778"/>
            <a:ext cx="22991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these are a function of to </a:t>
            </a:r>
            <a:r>
              <a:rPr lang="en-GB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properties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9041" y="3900551"/>
            <a:ext cx="469991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Hook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at risk from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heating!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distance from cooling channel.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56992" y="1851670"/>
            <a:ext cx="1025756" cy="304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RF-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  <a:endParaRPr lang="en-GB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4" y="61766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Conductivity</a:t>
            </a:r>
            <a:endParaRPr lang="en-GB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24" y="271576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en-GB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80" y="1059582"/>
            <a:ext cx="2160240" cy="14231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6858" y="3457090"/>
            <a:ext cx="314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Varies with literature.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Phonon peak varies dramatically with chemical processing [T1].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use a pessimistic approach (orange curve).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6521" y="4897279"/>
            <a:ext cx="292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00" dirty="0"/>
              <a:t>[</a:t>
            </a:r>
            <a:r>
              <a:rPr lang="en-GB" sz="500" dirty="0" smtClean="0"/>
              <a:t>T1]    P</a:t>
            </a:r>
            <a:r>
              <a:rPr lang="en-GB" sz="500" dirty="0"/>
              <a:t>. </a:t>
            </a:r>
            <a:r>
              <a:rPr lang="en-GB" sz="500" dirty="0" err="1"/>
              <a:t>Dhakal</a:t>
            </a:r>
            <a:r>
              <a:rPr lang="en-GB" sz="500" dirty="0"/>
              <a:t>, Superconducting DC and RF properties of Ingot Niobium. Thomas </a:t>
            </a:r>
            <a:r>
              <a:rPr lang="en-GB" sz="500" dirty="0" smtClean="0"/>
              <a:t>Jefferson National </a:t>
            </a:r>
            <a:r>
              <a:rPr lang="en-GB" sz="500" dirty="0"/>
              <a:t>Accelerator Facility, CA 23606, 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066" y="3023543"/>
            <a:ext cx="3259322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434" y="883313"/>
            <a:ext cx="3434014" cy="19548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005065" y="3677180"/>
            <a:ext cx="398666" cy="550754"/>
          </a:xfrm>
          <a:prstGeom prst="roundRect">
            <a:avLst>
              <a:gd name="adj" fmla="val 7849"/>
            </a:avLst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809188" y="3459154"/>
            <a:ext cx="1053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‘Phonon peak’</a:t>
            </a:r>
          </a:p>
        </p:txBody>
      </p:sp>
    </p:spTree>
    <p:extLst>
      <p:ext uri="{BB962C8B-B14F-4D97-AF65-F5344CB8AC3E}">
        <p14:creationId xmlns:p14="http://schemas.microsoft.com/office/powerpoint/2010/main" val="8721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446242" y="805659"/>
            <a:ext cx="5287014" cy="4070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600" b="1" u="sng" dirty="0" smtClean="0"/>
              <a:t>Iterative Simulation Technique:</a:t>
            </a:r>
          </a:p>
          <a:p>
            <a:pPr marL="271462" indent="-228600" algn="l">
              <a:buFont typeface="+mj-lt"/>
              <a:buAutoNum type="arabicPeriod"/>
            </a:pPr>
            <a:r>
              <a:rPr lang="en-GB" sz="1200" dirty="0" smtClean="0"/>
              <a:t>Simulate electromagnetic fields in cavity structure for given </a:t>
            </a:r>
            <a:r>
              <a:rPr lang="en-GB" sz="1200" b="1" dirty="0" smtClean="0"/>
              <a:t>temperature and residual resistance</a:t>
            </a:r>
            <a:r>
              <a:rPr lang="en-GB" sz="1200" b="1" dirty="0"/>
              <a:t> </a:t>
            </a:r>
            <a:r>
              <a:rPr lang="en-GB" sz="1200" dirty="0" smtClean="0"/>
              <a:t>(CST) and scale to </a:t>
            </a:r>
            <a:r>
              <a:rPr lang="en-GB" sz="1200" b="1" dirty="0" smtClean="0"/>
              <a:t>V</a:t>
            </a:r>
            <a:r>
              <a:rPr lang="en-GB" sz="1200" b="1" baseline="-25000" dirty="0" smtClean="0"/>
              <a:t>T</a:t>
            </a:r>
            <a:r>
              <a:rPr lang="en-GB" sz="1200" b="1" dirty="0" smtClean="0"/>
              <a:t> = 3.4 MV</a:t>
            </a:r>
            <a:r>
              <a:rPr lang="en-GB" sz="1200" dirty="0" smtClean="0"/>
              <a:t>.</a:t>
            </a:r>
            <a:endParaRPr lang="en-GB" sz="1200" b="1" u="sng" dirty="0" smtClean="0"/>
          </a:p>
          <a:p>
            <a:pPr marL="271462" indent="-228600" algn="l">
              <a:buFont typeface="+mj-lt"/>
              <a:buAutoNum type="arabicPeriod"/>
            </a:pPr>
            <a:r>
              <a:rPr lang="en-GB" sz="1200" dirty="0" smtClean="0"/>
              <a:t>Simulate heating using thermal conductivity at that temperature.</a:t>
            </a:r>
          </a:p>
          <a:p>
            <a:pPr marL="271462" indent="-228600" algn="l">
              <a:buFont typeface="+mj-lt"/>
              <a:buAutoNum type="arabicPeriod"/>
            </a:pPr>
            <a:r>
              <a:rPr lang="en-GB" sz="1200" dirty="0" smtClean="0"/>
              <a:t>Iterate until temperature convergence.</a:t>
            </a:r>
          </a:p>
          <a:p>
            <a:pPr marL="342900" lvl="1" indent="0" algn="l">
              <a:buNone/>
            </a:pPr>
            <a:r>
              <a:rPr lang="en-GB" sz="1050" dirty="0" smtClean="0"/>
              <a:t>Note: We split into sections </a:t>
            </a:r>
            <a:r>
              <a:rPr lang="en-GB" sz="1200" dirty="0" smtClean="0"/>
              <a:t>and pessimistically take the maximum temperature.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 smtClean="0"/>
          </a:p>
          <a:p>
            <a:pPr algn="l"/>
            <a:endParaRPr lang="en-GB" sz="1600" baseline="-25000" dirty="0" smtClean="0"/>
          </a:p>
          <a:p>
            <a:pPr algn="l"/>
            <a:endParaRPr lang="en-GB" sz="2400" dirty="0" smtClean="0"/>
          </a:p>
          <a:p>
            <a:pPr algn="l"/>
            <a:endParaRPr lang="en-GB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78" y="2357597"/>
            <a:ext cx="1729374" cy="1344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RF-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Thermal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604" y="2355726"/>
            <a:ext cx="1729374" cy="13465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78" y="3717007"/>
            <a:ext cx="1729374" cy="1344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604" y="3712741"/>
            <a:ext cx="1729374" cy="1344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92" y="2398658"/>
            <a:ext cx="2815721" cy="21893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256" y="110480"/>
            <a:ext cx="1015979" cy="18852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Clipart - &lt;strong&gt;Circle&lt;/strong&gt; &lt;strong&gt;Arrow&lt;/strong&gt;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5" y="763230"/>
            <a:ext cx="357612" cy="35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RF-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6242" y="803598"/>
            <a:ext cx="4080147" cy="39636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000" u="sng" dirty="0" smtClean="0"/>
              <a:t>Resonant electron instability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GB" sz="1600" dirty="0" smtClean="0"/>
              <a:t>Electron strikes surface (with certain energy).</a:t>
            </a:r>
            <a:endParaRPr lang="en-GB" sz="1600" dirty="0"/>
          </a:p>
          <a:p>
            <a:pPr marL="342900" indent="-342900" algn="l">
              <a:buFont typeface="+mj-lt"/>
              <a:buAutoNum type="arabicPeriod"/>
            </a:pPr>
            <a:r>
              <a:rPr lang="en-GB" sz="1600" dirty="0" smtClean="0"/>
              <a:t>Generates (on-average) more than one secondary particle.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i="1" dirty="0" smtClean="0"/>
          </a:p>
          <a:p>
            <a:pPr algn="l"/>
            <a:endParaRPr lang="en-GB" sz="1400" baseline="-25000" dirty="0" smtClean="0"/>
          </a:p>
          <a:p>
            <a:pPr algn="l"/>
            <a:endParaRPr lang="en-GB" sz="20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122" y="2892935"/>
            <a:ext cx="3015417" cy="15098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001" y="987574"/>
            <a:ext cx="2149555" cy="126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8718" y="2910172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secondary returns with same </a:t>
            </a:r>
            <a:r>
              <a:rPr lang="en-GB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phase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avalanche effect – exponential electron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electrons are a well for RF power – limiting the cavity from increasing in voltage.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6389" y="4299737"/>
            <a:ext cx="224877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i="1" u="sng" dirty="0" smtClean="0"/>
              <a:t>G. Burt (Lancaster University)</a:t>
            </a:r>
            <a:endParaRPr lang="en-GB" sz="1200" i="1" u="sng" dirty="0"/>
          </a:p>
        </p:txBody>
      </p:sp>
    </p:spTree>
    <p:extLst>
      <p:ext uri="{BB962C8B-B14F-4D97-AF65-F5344CB8AC3E}">
        <p14:creationId xmlns:p14="http://schemas.microsoft.com/office/powerpoint/2010/main" val="36173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RF-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(…double point)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450" y="636167"/>
            <a:ext cx="2340000" cy="1340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996" y="2280371"/>
            <a:ext cx="2340000" cy="1227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996" y="3789824"/>
            <a:ext cx="2340000" cy="11902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49" y="1059582"/>
            <a:ext cx="2234261" cy="13096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9" name="Elbow Connector 8"/>
          <p:cNvCxnSpPr/>
          <p:nvPr/>
        </p:nvCxnSpPr>
        <p:spPr>
          <a:xfrm rot="16200000" flipH="1">
            <a:off x="4057589" y="1902457"/>
            <a:ext cx="173106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34150" y="3345240"/>
            <a:ext cx="0" cy="71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36912" y="578909"/>
            <a:ext cx="0" cy="4564591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82915" y="976743"/>
            <a:ext cx="15101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secondary electron yield</a:t>
            </a:r>
          </a:p>
          <a:p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voltages at which </a:t>
            </a:r>
            <a:r>
              <a:rPr lang="en-GB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could occur.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46931" y="2570946"/>
            <a:ext cx="13021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particles Vs time</a:t>
            </a:r>
          </a:p>
          <a:p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Shows avalanche effect over time.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0885" y="4061802"/>
            <a:ext cx="14101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energy at different field levels</a:t>
            </a:r>
          </a:p>
          <a:p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incident energies with field level.</a:t>
            </a:r>
            <a:endParaRPr lang="en-GB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8460" y="4974223"/>
            <a:ext cx="27219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Note, the results are for a modified coupler, but present </a:t>
            </a:r>
            <a:r>
              <a:rPr lang="en-US" sz="500" dirty="0" err="1" smtClean="0"/>
              <a:t>multipacting</a:t>
            </a:r>
            <a:r>
              <a:rPr lang="en-US" sz="500" dirty="0" smtClean="0"/>
              <a:t> sims. conceptually.</a:t>
            </a:r>
            <a:endParaRPr lang="en-US" sz="5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04149" y="2747035"/>
            <a:ext cx="2166428" cy="20354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6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Evolution - Feedthroughs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648" y="742058"/>
            <a:ext cx="5940000" cy="1009277"/>
          </a:xfrm>
        </p:spPr>
        <p:txBody>
          <a:bodyPr/>
          <a:lstStyle/>
          <a:p>
            <a:pPr marL="0" indent="0" algn="l">
              <a:buNone/>
            </a:pPr>
            <a:r>
              <a:rPr lang="en-GB" dirty="0" smtClean="0"/>
              <a:t>HOMC power lines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1167263"/>
            <a:ext cx="2705844" cy="3600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37012" y="877364"/>
            <a:ext cx="2952328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Rated to:</a:t>
            </a:r>
          </a:p>
          <a:p>
            <a:r>
              <a:rPr lang="en-GB" sz="1400" dirty="0" smtClean="0"/>
              <a:t>16 kW pulsed 1ms – 1Hz</a:t>
            </a:r>
          </a:p>
          <a:p>
            <a:r>
              <a:rPr lang="en-GB" sz="1400" dirty="0" smtClean="0"/>
              <a:t>4 kW CW during 8 hours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259" y="2827195"/>
            <a:ext cx="2798068" cy="22100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2361605" y="1264481"/>
            <a:ext cx="1209774" cy="326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598" y="1800097"/>
            <a:ext cx="288032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Vertical test – feedthroughs leaked!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03674" y="2545432"/>
            <a:ext cx="171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… in parallel</a:t>
            </a:r>
            <a:endParaRPr lang="en-GB" sz="1400" i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6882" y="1215839"/>
            <a:ext cx="661877" cy="85185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1268759" y="1667846"/>
            <a:ext cx="2312839" cy="4554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60541" y="473178"/>
            <a:ext cx="27626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i="1" u="sng" dirty="0" smtClean="0"/>
              <a:t>Content from E. Montesinos (CERN)</a:t>
            </a:r>
            <a:endParaRPr lang="en-GB" sz="1200" i="1" u="sng" dirty="0"/>
          </a:p>
        </p:txBody>
      </p:sp>
    </p:spTree>
    <p:extLst>
      <p:ext uri="{BB962C8B-B14F-4D97-AF65-F5344CB8AC3E}">
        <p14:creationId xmlns:p14="http://schemas.microsoft.com/office/powerpoint/2010/main" val="1062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Evolution - Feedthroughs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0" y="699542"/>
            <a:ext cx="6316510" cy="349109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1638897" y="3990411"/>
            <a:ext cx="3312368" cy="190698"/>
          </a:xfrm>
          <a:prstGeom prst="roundRect">
            <a:avLst/>
          </a:prstGeom>
          <a:noFill/>
          <a:ln w="38100">
            <a:solidFill>
              <a:srgbClr val="008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24944" y="4190634"/>
            <a:ext cx="346437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Now only 200 W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Fine for SPS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Need to be modified for HL-LHC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060541" y="473178"/>
            <a:ext cx="276265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i="1" u="sng" dirty="0" smtClean="0"/>
              <a:t>Content from E. Montesinos (CERN)</a:t>
            </a:r>
            <a:endParaRPr lang="en-GB" sz="1200" i="1" u="sng" dirty="0"/>
          </a:p>
        </p:txBody>
      </p:sp>
    </p:spTree>
    <p:extLst>
      <p:ext uri="{BB962C8B-B14F-4D97-AF65-F5344CB8AC3E}">
        <p14:creationId xmlns:p14="http://schemas.microsoft.com/office/powerpoint/2010/main" val="37735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40" y="1086575"/>
            <a:ext cx="2671252" cy="34293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DQW HOMC: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51402" y="2405773"/>
                <a:ext cx="3517958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1100" b="1" dirty="0" smtClean="0">
                    <a:solidFill>
                      <a:srgbClr val="008500"/>
                    </a:solidFill>
                  </a:rPr>
                  <a:t>Quarter wave rejection filter </a:t>
                </a:r>
                <a:r>
                  <a:rPr lang="mr-IN" sz="1100" b="1" dirty="0" smtClean="0">
                    <a:solidFill>
                      <a:srgbClr val="008500"/>
                    </a:solidFill>
                  </a:rPr>
                  <a:t>–</a:t>
                </a:r>
                <a:r>
                  <a:rPr lang="en-US" sz="1100" b="1" dirty="0" smtClean="0">
                    <a:solidFill>
                      <a:srgbClr val="008500"/>
                    </a:solidFill>
                  </a:rPr>
                  <a:t> centered at fundamental mode.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b="1" dirty="0" smtClean="0">
                    <a:solidFill>
                      <a:srgbClr val="FF0000"/>
                    </a:solidFill>
                  </a:rPr>
                  <a:t>Harmonics reject also.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11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/>
                  <a:t>Advantages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>
                    <a:solidFill>
                      <a:srgbClr val="008500"/>
                    </a:solidFill>
                  </a:rPr>
                  <a:t>Loop type coupling </a:t>
                </a:r>
                <a:r>
                  <a:rPr lang="mr-IN" sz="1100" dirty="0" smtClean="0">
                    <a:solidFill>
                      <a:srgbClr val="008500"/>
                    </a:solidFill>
                  </a:rPr>
                  <a:t>–</a:t>
                </a:r>
                <a:r>
                  <a:rPr lang="en-GB" sz="1100" dirty="0" smtClean="0">
                    <a:solidFill>
                      <a:srgbClr val="008500"/>
                    </a:solidFill>
                  </a:rPr>
                  <a:t> </a:t>
                </a:r>
                <a:r>
                  <a:rPr lang="en-US" sz="1100" dirty="0" smtClean="0">
                    <a:solidFill>
                      <a:srgbClr val="008500"/>
                    </a:solidFill>
                  </a:rPr>
                  <a:t>magnetic coupling to HOMs </a:t>
                </a:r>
                <a:r>
                  <a:rPr lang="mr-IN" sz="1100" dirty="0" smtClean="0">
                    <a:solidFill>
                      <a:srgbClr val="008500"/>
                    </a:solidFill>
                  </a:rPr>
                  <a:t>–</a:t>
                </a:r>
                <a:r>
                  <a:rPr lang="en-US" sz="1100" dirty="0" smtClean="0">
                    <a:solidFill>
                      <a:srgbClr val="008500"/>
                    </a:solidFill>
                  </a:rPr>
                  <a:t> good broad-band damping.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>
                    <a:solidFill>
                      <a:srgbClr val="008500"/>
                    </a:solidFill>
                  </a:rPr>
                  <a:t>High H-Field on cooled section </a:t>
                </a:r>
                <a:r>
                  <a:rPr lang="mr-IN" sz="1100" dirty="0" smtClean="0">
                    <a:solidFill>
                      <a:srgbClr val="008500"/>
                    </a:solidFill>
                  </a:rPr>
                  <a:t>–</a:t>
                </a:r>
                <a:r>
                  <a:rPr lang="en-US" sz="1100" dirty="0" smtClean="0">
                    <a:solidFill>
                      <a:srgbClr val="008500"/>
                    </a:solidFill>
                  </a:rPr>
                  <a:t>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100" b="0" i="0" smtClean="0">
                        <a:solidFill>
                          <a:srgbClr val="008500"/>
                        </a:solidFill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sz="1100" dirty="0" smtClean="0">
                    <a:solidFill>
                      <a:srgbClr val="008500"/>
                    </a:solidFill>
                  </a:rPr>
                  <a:t>T to He.</a:t>
                </a: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>
                    <a:solidFill>
                      <a:srgbClr val="008500"/>
                    </a:solidFill>
                  </a:rPr>
                  <a:t>Very easy to manufacture - mass produce.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11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/>
                  <a:t>Disadvantages</a:t>
                </a:r>
                <a:endParaRPr lang="en-US" sz="11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>
                    <a:solidFill>
                      <a:schemeClr val="accent3"/>
                    </a:solidFill>
                  </a:rPr>
                  <a:t>Gasket heat-load </a:t>
                </a:r>
                <a:r>
                  <a:rPr lang="mr-IN" sz="1100" dirty="0" smtClean="0">
                    <a:solidFill>
                      <a:schemeClr val="accent3"/>
                    </a:solidFill>
                  </a:rPr>
                  <a:t>–</a:t>
                </a:r>
                <a:r>
                  <a:rPr lang="en-US" sz="1100" dirty="0" smtClean="0">
                    <a:solidFill>
                      <a:schemeClr val="accent3"/>
                    </a:solidFill>
                  </a:rPr>
                  <a:t> 1000 x higher than LC stopband.</a:t>
                </a:r>
                <a:endParaRPr lang="en-US" sz="1100" dirty="0">
                  <a:solidFill>
                    <a:schemeClr val="accent3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1100" dirty="0" smtClean="0">
                    <a:solidFill>
                      <a:schemeClr val="accent3"/>
                    </a:solidFill>
                  </a:rPr>
                  <a:t>Harmonics can be moved slightly but will always be present.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02" y="2405773"/>
                <a:ext cx="3517958" cy="2631490"/>
              </a:xfrm>
              <a:prstGeom prst="rect">
                <a:avLst/>
              </a:prstGeom>
              <a:blipFill rotWithShape="0">
                <a:blip r:embed="rId3"/>
                <a:stretch>
                  <a:fillRect t="-232" r="-693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052735" y="1122770"/>
            <a:ext cx="0" cy="324036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3708" y="1563638"/>
                <a:ext cx="1716833" cy="628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00" b="1" i="1" smtClean="0">
                              <a:latin typeface="Cambria Math" charset="0"/>
                            </a:rPr>
                            <m:t>𝝀</m:t>
                          </m:r>
                        </m:num>
                        <m:den>
                          <m:r>
                            <a:rPr lang="en-GB" sz="900" b="1" i="1" smtClean="0">
                              <a:latin typeface="Cambria Math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9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GB" sz="900" b="1" i="1" smtClean="0">
                          <a:latin typeface="Cambria Math" charset="0"/>
                        </a:rPr>
                        <m:t>(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𝒄</m:t>
                      </m:r>
                      <m:r>
                        <a:rPr lang="en-GB" sz="900" b="1" i="1" smtClean="0">
                          <a:latin typeface="Cambria Math" charset="0"/>
                        </a:rPr>
                        <m:t>/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𝒇</m:t>
                      </m:r>
                      <m:r>
                        <a:rPr lang="en-GB" sz="900" b="1" i="1" smtClean="0">
                          <a:latin typeface="Cambria Math" charset="0"/>
                        </a:rPr>
                        <m:t>)/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𝟒</m:t>
                      </m:r>
                      <m:r>
                        <a:rPr lang="en-GB" sz="900" b="1" i="1" smtClean="0">
                          <a:latin typeface="Cambria Math" charset="0"/>
                        </a:rPr>
                        <m:t>=(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𝟑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𝑬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𝟖</m:t>
                      </m:r>
                      <m:r>
                        <a:rPr lang="en-GB" sz="900" b="1" i="1" smtClean="0">
                          <a:latin typeface="Cambria Math" charset="0"/>
                        </a:rPr>
                        <m:t>/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𝟒𝟎𝟎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𝑬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𝟔</m:t>
                      </m:r>
                      <m:r>
                        <a:rPr lang="en-GB" sz="900" b="1" i="1" smtClean="0">
                          <a:latin typeface="Cambria Math" charset="0"/>
                        </a:rPr>
                        <m:t>)/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𝟒</m:t>
                      </m:r>
                      <m:r>
                        <a:rPr lang="en-GB" sz="900" b="1" i="1" smtClean="0">
                          <a:latin typeface="Cambria Math" charset="0"/>
                        </a:rPr>
                        <m:t>=</m:t>
                      </m:r>
                      <m:r>
                        <a:rPr lang="en-GB" sz="900" b="1" i="0" smtClean="0">
                          <a:latin typeface="Cambria Math" charset="0"/>
                        </a:rPr>
                        <m:t>𝟏𝟖𝟖</m:t>
                      </m:r>
                      <m:r>
                        <a:rPr lang="en-GB" sz="900" b="1" i="0" smtClean="0">
                          <a:latin typeface="Cambria Math" charset="0"/>
                        </a:rPr>
                        <m:t> </m:t>
                      </m:r>
                      <m:r>
                        <a:rPr lang="en-GB" sz="900" b="1" i="0" smtClean="0">
                          <a:latin typeface="Cambria Math" charset="0"/>
                        </a:rPr>
                        <m:t>𝐦𝐦</m:t>
                      </m:r>
                    </m:oMath>
                  </m:oMathPara>
                </a14:m>
                <a:endParaRPr lang="en-US" sz="9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08" y="1563638"/>
                <a:ext cx="1716833" cy="6282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344246" y="2513238"/>
            <a:ext cx="284554" cy="57606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2152" y="1134566"/>
            <a:ext cx="420584" cy="1057322"/>
          </a:xfrm>
          <a:prstGeom prst="roundRect">
            <a:avLst>
              <a:gd name="adj" fmla="val 7849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4983" y="754572"/>
            <a:ext cx="3446392" cy="14153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10961" y="3238510"/>
                <a:ext cx="1585991" cy="2308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1" i="1" smtClean="0">
                          <a:latin typeface="Cambria Math" charset="0"/>
                        </a:rPr>
                        <m:t>𝑮𝒂𝒔𝒌𝒆𝒕</m:t>
                      </m:r>
                      <m:r>
                        <a:rPr lang="en-GB" sz="900" b="1" i="1" smtClean="0">
                          <a:latin typeface="Cambria Math" charset="0"/>
                        </a:rPr>
                        <m:t> 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𝑯</m:t>
                      </m:r>
                      <m:r>
                        <a:rPr lang="en-GB" sz="900" b="1" i="1" smtClean="0">
                          <a:latin typeface="Cambria Math" charset="0"/>
                        </a:rPr>
                        <m:t>−</m:t>
                      </m:r>
                      <m:r>
                        <a:rPr lang="en-GB" sz="900" b="1" i="1" smtClean="0">
                          <a:latin typeface="Cambria Math" charset="0"/>
                        </a:rPr>
                        <m:t>𝒔𝒉𝒊𝒆𝒍𝒅</m:t>
                      </m:r>
                    </m:oMath>
                  </m:oMathPara>
                </a14:m>
                <a:endParaRPr lang="en-US" sz="900" b="1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61" y="3238510"/>
                <a:ext cx="1585991" cy="230832"/>
              </a:xfrm>
              <a:prstGeom prst="rect">
                <a:avLst/>
              </a:prstGeom>
              <a:blipFill rotWithShape="0">
                <a:blip r:embed="rId6"/>
                <a:stretch>
                  <a:fillRect t="-60000" b="-82500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1628800" y="2859782"/>
            <a:ext cx="575157" cy="37872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33056" y="1851670"/>
            <a:ext cx="0" cy="554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Future Ideas – HOMC Conditioning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2656" y="805659"/>
            <a:ext cx="4824536" cy="4070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600" b="1" u="sng" dirty="0" smtClean="0"/>
              <a:t>FPC’s are conditioned before installation:</a:t>
            </a:r>
          </a:p>
          <a:p>
            <a:pPr algn="l"/>
            <a:r>
              <a:rPr lang="en-GB" sz="1100" dirty="0" smtClean="0"/>
              <a:t>Acceptance test, desorption of absorbed gasses, ensuring required power level (without RF breakdown), training ceramic…</a:t>
            </a:r>
            <a:endParaRPr lang="en-GB" sz="1600" dirty="0"/>
          </a:p>
          <a:p>
            <a:pPr marL="0" indent="0" algn="l">
              <a:buNone/>
            </a:pPr>
            <a:r>
              <a:rPr lang="en-GB" sz="1600" b="1" u="sng" dirty="0" smtClean="0"/>
              <a:t>Technique</a:t>
            </a:r>
          </a:p>
          <a:p>
            <a:pPr algn="l"/>
            <a:r>
              <a:rPr lang="en-GB" sz="1200" dirty="0"/>
              <a:t>P</a:t>
            </a:r>
            <a:r>
              <a:rPr lang="en-GB" sz="1200" dirty="0" smtClean="0"/>
              <a:t>ower, pulse length, duty cycle: Low </a:t>
            </a:r>
            <a:r>
              <a:rPr lang="en-GB" sz="1200" dirty="0" smtClean="0">
                <a:sym typeface="Wingdings" panose="05000000000000000000" pitchFamily="2" charset="2"/>
              </a:rPr>
              <a:t> High (with FM and AM)</a:t>
            </a:r>
          </a:p>
          <a:p>
            <a:pPr algn="l"/>
            <a:r>
              <a:rPr lang="en-GB" sz="1200" dirty="0" smtClean="0">
                <a:sym typeface="Wingdings" panose="05000000000000000000" pitchFamily="2" charset="2"/>
              </a:rPr>
              <a:t>Using ‘test-box’ in travelling wave mode.</a:t>
            </a:r>
            <a:endParaRPr lang="en-GB" sz="1600" dirty="0" smtClean="0"/>
          </a:p>
          <a:p>
            <a:pPr marL="0" indent="0" algn="l">
              <a:buNone/>
            </a:pPr>
            <a:endParaRPr lang="en-GB" sz="1600" dirty="0" smtClean="0"/>
          </a:p>
          <a:p>
            <a:pPr marL="0" indent="0" algn="l">
              <a:buNone/>
            </a:pPr>
            <a:r>
              <a:rPr lang="en-GB" sz="1600" b="1" u="sng" dirty="0" smtClean="0"/>
              <a:t>HOM couplers are becoming higher and higher in power</a:t>
            </a:r>
          </a:p>
          <a:p>
            <a:pPr algn="l"/>
            <a:r>
              <a:rPr lang="en-GB" sz="1600" b="1" u="sng" dirty="0" smtClean="0"/>
              <a:t>Do not see high power at high frequency until beam!</a:t>
            </a:r>
            <a:endParaRPr lang="en-GB" sz="9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400" i="1" dirty="0" smtClean="0"/>
          </a:p>
          <a:p>
            <a:pPr algn="l"/>
            <a:endParaRPr lang="en-GB" sz="1600" baseline="-25000" dirty="0" smtClean="0"/>
          </a:p>
          <a:p>
            <a:pPr algn="l"/>
            <a:endParaRPr lang="en-GB" sz="2400" dirty="0" smtClean="0"/>
          </a:p>
          <a:p>
            <a:pPr algn="l"/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908" y="551475"/>
            <a:ext cx="1728192" cy="17549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48" y="3642263"/>
            <a:ext cx="1718182" cy="12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217" y="3666621"/>
            <a:ext cx="2049850" cy="12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7"/>
          <a:stretch/>
        </p:blipFill>
        <p:spPr>
          <a:xfrm>
            <a:off x="2261633" y="3712697"/>
            <a:ext cx="2029581" cy="126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57622" y="3823444"/>
            <a:ext cx="72008" cy="7920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19667" y="3488027"/>
            <a:ext cx="65963" cy="73146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Schematic layout for inline and pull-up/down resistors ...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62122">
            <a:off x="1712702" y="3381777"/>
            <a:ext cx="426629" cy="15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Crab Cavities for HL-LHC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8" y="1389271"/>
            <a:ext cx="5303686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227" y="699542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Double Quarter Wave </a:t>
            </a:r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(DQW)</a:t>
            </a:r>
          </a:p>
          <a:p>
            <a:pPr algn="ct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Vertical Crabbing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9405" y="699542"/>
            <a:ext cx="21477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Radio Frequency Dipole</a:t>
            </a:r>
          </a:p>
          <a:p>
            <a:pPr algn="ct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(RFD)</a:t>
            </a:r>
          </a:p>
          <a:p>
            <a:pPr algn="ctr"/>
            <a:r>
              <a:rPr lang="en-GB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Horizontal Crabbing</a:t>
            </a:r>
            <a:endParaRPr lang="en-GB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0924" y="471213"/>
            <a:ext cx="158417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TEM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400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Dipole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 smtClean="0"/>
              <a:t>No LOMs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HiLumi LHC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RF-</a:t>
            </a:r>
            <a:r>
              <a:rPr lang="en-GB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Boxes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8" y="612569"/>
            <a:ext cx="2824708" cy="2754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971" y="766598"/>
            <a:ext cx="3307129" cy="2080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016" y="3034367"/>
            <a:ext cx="2392648" cy="19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4" y="668046"/>
            <a:ext cx="3816716" cy="446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474" y="2927964"/>
            <a:ext cx="3213859" cy="12311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Rotate proton bunch.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MHz deflecting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Niobium (2 K Operation).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mode.</a:t>
            </a:r>
          </a:p>
        </p:txBody>
      </p:sp>
      <p:sp>
        <p:nvSpPr>
          <p:cNvPr id="7" name="Oval 6"/>
          <p:cNvSpPr/>
          <p:nvPr/>
        </p:nvSpPr>
        <p:spPr>
          <a:xfrm>
            <a:off x="620688" y="3180470"/>
            <a:ext cx="306000" cy="126000"/>
          </a:xfrm>
          <a:prstGeom prst="ellipse">
            <a:avLst/>
          </a:prstGeom>
          <a:solidFill>
            <a:srgbClr val="B520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 rot="1457614">
            <a:off x="3003484" y="3180470"/>
            <a:ext cx="306000" cy="126000"/>
          </a:xfrm>
          <a:prstGeom prst="ellipse">
            <a:avLst/>
          </a:prstGeom>
          <a:solidFill>
            <a:srgbClr val="B520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75669" y="3243470"/>
            <a:ext cx="18208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263" y="1219058"/>
            <a:ext cx="2810070" cy="12871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flipH="1">
            <a:off x="2991113" y="1532371"/>
            <a:ext cx="1391070" cy="973880"/>
          </a:xfrm>
          <a:prstGeom prst="straightConnector1">
            <a:avLst/>
          </a:prstGeom>
          <a:ln w="381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Crab Cavity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964" y="4520323"/>
            <a:ext cx="217225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is only E-Field</a:t>
            </a:r>
          </a:p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 voltage is actually combination of E and 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568" y="1961983"/>
            <a:ext cx="2510724" cy="25107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HiLumi LHC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HOM Coupler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05" y="848962"/>
            <a:ext cx="3185218" cy="206705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4540" y="58537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 model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96" y="1006241"/>
            <a:ext cx="1271690" cy="7365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563377" y="1225330"/>
            <a:ext cx="648072" cy="361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/>
          <p:cNvSpPr txBox="1">
            <a:spLocks/>
          </p:cNvSpPr>
          <p:nvPr/>
        </p:nvSpPr>
        <p:spPr>
          <a:xfrm>
            <a:off x="3689873" y="3019910"/>
            <a:ext cx="2976171" cy="1792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200" b="1" u="sng" dirty="0" smtClean="0"/>
              <a:t>Operation:</a:t>
            </a:r>
          </a:p>
          <a:p>
            <a:pPr algn="l"/>
            <a:r>
              <a:rPr lang="en-GB" sz="1200" dirty="0" smtClean="0"/>
              <a:t>Hook-type coupling (electric and magnetic).</a:t>
            </a:r>
          </a:p>
          <a:p>
            <a:pPr lvl="1" algn="l"/>
            <a:r>
              <a:rPr lang="en-GB" sz="1200" i="1" dirty="0" smtClean="0"/>
              <a:t>Demountable.</a:t>
            </a:r>
          </a:p>
          <a:p>
            <a:pPr algn="l"/>
            <a:r>
              <a:rPr lang="en-GB" sz="1200" dirty="0"/>
              <a:t>High-pass filter response</a:t>
            </a:r>
            <a:r>
              <a:rPr lang="en-GB" sz="1200" dirty="0" smtClean="0"/>
              <a:t>.</a:t>
            </a:r>
            <a:endParaRPr lang="en-GB" sz="1200" i="1" dirty="0" smtClean="0"/>
          </a:p>
          <a:p>
            <a:pPr algn="l"/>
            <a:r>
              <a:rPr lang="en-GB" sz="1200" dirty="0" smtClean="0"/>
              <a:t>LC band-stop filter.</a:t>
            </a:r>
          </a:p>
          <a:p>
            <a:pPr algn="l"/>
            <a:r>
              <a:rPr lang="en-GB" sz="1200" dirty="0" err="1" smtClean="0"/>
              <a:t>Capacitively</a:t>
            </a:r>
            <a:r>
              <a:rPr lang="en-GB" sz="1200" dirty="0" smtClean="0"/>
              <a:t> coupled output.</a:t>
            </a:r>
          </a:p>
          <a:p>
            <a:pPr lvl="1" algn="l"/>
            <a:r>
              <a:rPr lang="en-GB" sz="1200" i="1" dirty="0" smtClean="0"/>
              <a:t>Broadens notch.</a:t>
            </a:r>
          </a:p>
          <a:p>
            <a:pPr lvl="1" algn="l"/>
            <a:r>
              <a:rPr lang="en-GB" sz="1200" i="1" dirty="0" smtClean="0"/>
              <a:t>No moment on window.</a:t>
            </a:r>
            <a:endParaRPr lang="en-GB" sz="1500" i="1" dirty="0" smtClean="0"/>
          </a:p>
          <a:p>
            <a:pPr algn="l"/>
            <a:endParaRPr lang="en-GB" sz="1200" dirty="0" smtClean="0"/>
          </a:p>
          <a:p>
            <a:pPr algn="l"/>
            <a:endParaRPr lang="en-GB" sz="1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HOM Ancillaries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873" y="915844"/>
            <a:ext cx="2979487" cy="15090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723851" y="3186072"/>
            <a:ext cx="1656184" cy="15560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ontent Placeholder 1"/>
          <p:cNvSpPr txBox="1">
            <a:spLocks/>
          </p:cNvSpPr>
          <p:nvPr/>
        </p:nvSpPr>
        <p:spPr>
          <a:xfrm>
            <a:off x="176822" y="3472065"/>
            <a:ext cx="1398837" cy="1385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dirty="0" smtClean="0"/>
              <a:t>Niobium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sz="1050" dirty="0" smtClean="0"/>
              <a:t>Conductively cooled by superfluid L-He (2 K)</a:t>
            </a:r>
          </a:p>
        </p:txBody>
      </p:sp>
    </p:spTree>
    <p:extLst>
      <p:ext uri="{BB962C8B-B14F-4D97-AF65-F5344CB8AC3E}">
        <p14:creationId xmlns:p14="http://schemas.microsoft.com/office/powerpoint/2010/main" val="18840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768" y="2529807"/>
            <a:ext cx="3432795" cy="430837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46242" y="805660"/>
            <a:ext cx="5647053" cy="1732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GB" sz="1800" dirty="0" smtClean="0"/>
              <a:t>Gasket heating</a:t>
            </a:r>
          </a:p>
          <a:p>
            <a:pPr lvl="1" algn="l"/>
            <a:r>
              <a:rPr lang="en-GB" sz="1400" dirty="0" smtClean="0"/>
              <a:t>The </a:t>
            </a:r>
            <a:r>
              <a:rPr lang="en-GB" sz="1400" b="1" dirty="0" smtClean="0"/>
              <a:t>LC band-stop</a:t>
            </a:r>
            <a:r>
              <a:rPr lang="en-GB" sz="1400" dirty="0" smtClean="0"/>
              <a:t> is </a:t>
            </a:r>
            <a:r>
              <a:rPr lang="en-GB" sz="1400" u="sng" dirty="0" smtClean="0"/>
              <a:t>before</a:t>
            </a:r>
            <a:r>
              <a:rPr lang="en-GB" sz="1400" dirty="0" smtClean="0"/>
              <a:t> the </a:t>
            </a:r>
            <a:r>
              <a:rPr lang="en-GB" sz="1400" b="1" dirty="0" smtClean="0"/>
              <a:t>gasket</a:t>
            </a:r>
            <a:r>
              <a:rPr lang="en-GB" sz="1400" dirty="0" smtClean="0"/>
              <a:t>.</a:t>
            </a:r>
          </a:p>
          <a:p>
            <a:pPr lvl="1" algn="l"/>
            <a:r>
              <a:rPr lang="en-GB" sz="1400" dirty="0" smtClean="0"/>
              <a:t>This acts like an </a:t>
            </a:r>
            <a:r>
              <a:rPr lang="en-GB" sz="1400" b="1" dirty="0" smtClean="0"/>
              <a:t>electrical short</a:t>
            </a:r>
            <a:r>
              <a:rPr lang="en-GB" sz="1400" dirty="0" smtClean="0"/>
              <a:t>.</a:t>
            </a:r>
          </a:p>
          <a:p>
            <a:pPr marL="342900" lvl="1" indent="0" algn="l">
              <a:buNone/>
            </a:pPr>
            <a:endParaRPr lang="en-GB" sz="1600" dirty="0" smtClean="0"/>
          </a:p>
          <a:p>
            <a:pPr lvl="1" algn="l"/>
            <a:r>
              <a:rPr lang="en-GB" sz="1400" dirty="0" smtClean="0"/>
              <a:t>Very little dynamic heat load on the copper gasket (~ </a:t>
            </a:r>
            <a:r>
              <a:rPr lang="en-GB" sz="1400" dirty="0" err="1" smtClean="0"/>
              <a:t>mW</a:t>
            </a:r>
            <a:r>
              <a:rPr lang="en-GB" sz="1400" dirty="0" smtClean="0"/>
              <a:t>)!</a:t>
            </a:r>
          </a:p>
          <a:p>
            <a:pPr lvl="1" algn="l"/>
            <a:r>
              <a:rPr lang="en-GB" sz="1400" dirty="0" smtClean="0"/>
              <a:t>CRYOMODULE HAS DYNAMIC HEAT LOAD LIMIT (~ 20 W).</a:t>
            </a:r>
            <a:endParaRPr lang="en-GB" sz="1800" dirty="0"/>
          </a:p>
          <a:p>
            <a:pPr marL="342900" indent="-342900" algn="l">
              <a:buFont typeface="+mj-lt"/>
              <a:buAutoNum type="arabicPeriod"/>
            </a:pPr>
            <a:endParaRPr lang="en-GB" sz="1800" dirty="0" smtClean="0"/>
          </a:p>
          <a:p>
            <a:pPr marL="342900" lvl="1" indent="0" algn="l">
              <a:buNone/>
            </a:pPr>
            <a:endParaRPr lang="en-GB" sz="1500" dirty="0" smtClean="0"/>
          </a:p>
          <a:p>
            <a:pPr lvl="1" algn="l"/>
            <a:endParaRPr lang="en-GB" sz="1500" dirty="0" smtClean="0"/>
          </a:p>
          <a:p>
            <a:pPr lvl="1" algn="l"/>
            <a:endParaRPr lang="en-GB" sz="1500" dirty="0" smtClean="0"/>
          </a:p>
          <a:p>
            <a:pPr algn="l"/>
            <a:endParaRPr lang="en-GB" sz="2800" dirty="0" smtClean="0"/>
          </a:p>
          <a:p>
            <a:pPr algn="l"/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DQW HOMC: Design Advantages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5" y="3111110"/>
            <a:ext cx="2668353" cy="173163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998" y="578909"/>
            <a:ext cx="2301768" cy="12302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4154194" y="900725"/>
            <a:ext cx="2582044" cy="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94724" y="757220"/>
            <a:ext cx="1323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Gasket location</a:t>
            </a:r>
            <a:endParaRPr lang="en-GB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plot - Matplotlib Wavy &lt;strong&gt;Arrow&lt;/strong&gt; - Stack Overflow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42" b="95423" l="5625" r="93906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83028" y="3072568"/>
            <a:ext cx="1928687" cy="8558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09397" y="2354326"/>
            <a:ext cx="12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en-GB" b="1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87499" y="4299942"/>
            <a:ext cx="398666" cy="487998"/>
          </a:xfrm>
          <a:prstGeom prst="roundRect">
            <a:avLst>
              <a:gd name="adj" fmla="val 7849"/>
            </a:avLst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446243" y="2859782"/>
            <a:ext cx="3486814" cy="17323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800" dirty="0" smtClean="0"/>
              <a:t>2.    Window location</a:t>
            </a:r>
          </a:p>
          <a:p>
            <a:pPr lvl="1" algn="l"/>
            <a:r>
              <a:rPr lang="en-GB" sz="1400" dirty="0" smtClean="0"/>
              <a:t>Window is perpendicular to charged particles ejected from beam.</a:t>
            </a:r>
          </a:p>
          <a:p>
            <a:pPr lvl="1" algn="l"/>
            <a:r>
              <a:rPr lang="en-GB" sz="1400" dirty="0" smtClean="0"/>
              <a:t>WINDOW BREAKS </a:t>
            </a:r>
            <a:r>
              <a:rPr lang="en-GB" sz="1400" dirty="0" smtClean="0">
                <a:sym typeface="Wingdings" panose="05000000000000000000" pitchFamily="2" charset="2"/>
              </a:rPr>
              <a:t></a:t>
            </a:r>
            <a:r>
              <a:rPr lang="en-GB" sz="1400" dirty="0" smtClean="0"/>
              <a:t> CRYOMODULE DOWN!</a:t>
            </a:r>
            <a:endParaRPr lang="en-GB" sz="1800" dirty="0" smtClean="0"/>
          </a:p>
          <a:p>
            <a:pPr marL="342900" lvl="1" indent="0" algn="l">
              <a:buNone/>
            </a:pPr>
            <a:endParaRPr lang="en-GB" sz="1500" dirty="0" smtClean="0"/>
          </a:p>
          <a:p>
            <a:pPr lvl="1" algn="l"/>
            <a:endParaRPr lang="en-GB" sz="1500" dirty="0" smtClean="0"/>
          </a:p>
          <a:p>
            <a:pPr lvl="1" algn="l"/>
            <a:endParaRPr lang="en-GB" sz="1500" dirty="0" smtClean="0"/>
          </a:p>
          <a:p>
            <a:pPr algn="l"/>
            <a:endParaRPr lang="en-GB" sz="2800" dirty="0" smtClean="0"/>
          </a:p>
          <a:p>
            <a:pPr algn="l"/>
            <a:endParaRPr lang="en-GB" sz="28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Ancillaries</a:t>
            </a:r>
          </a:p>
        </p:txBody>
      </p:sp>
    </p:spTree>
    <p:extLst>
      <p:ext uri="{BB962C8B-B14F-4D97-AF65-F5344CB8AC3E}">
        <p14:creationId xmlns:p14="http://schemas.microsoft.com/office/powerpoint/2010/main" val="40105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Field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 as Fourth HOM coupler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778" y="684134"/>
            <a:ext cx="6182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pick-up is designed extract 1 W at the fundamental mode frequency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sz="16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1.6 x 10</a:t>
            </a:r>
            <a:r>
              <a:rPr lang="en-GB" sz="1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a HOM coupler for the 1.75 GHz mode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cannot couple to this mode with HOM couplers.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52" y="1866577"/>
            <a:ext cx="5851760" cy="18938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388" y="3219822"/>
            <a:ext cx="1825712" cy="180300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37778" y="3867894"/>
            <a:ext cx="3595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 is made from </a:t>
            </a:r>
            <a:r>
              <a:rPr lang="en-GB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Cu to avoid heating.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190" y="4153323"/>
            <a:ext cx="1131429" cy="7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907" y="4153323"/>
            <a:ext cx="1131428" cy="7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latin typeface="Times" panose="02020603050405020304" pitchFamily="18" charset="0"/>
                <a:cs typeface="Times" panose="02020603050405020304" pitchFamily="18" charset="0"/>
              </a:rPr>
              <a:t>HOM Ancillaries</a:t>
            </a:r>
          </a:p>
        </p:txBody>
      </p:sp>
    </p:spTree>
    <p:extLst>
      <p:ext uri="{BB962C8B-B14F-4D97-AF65-F5344CB8AC3E}">
        <p14:creationId xmlns:p14="http://schemas.microsoft.com/office/powerpoint/2010/main" val="18042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4822030"/>
            <a:ext cx="270000" cy="27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5866"/>
            <a:ext cx="6858000" cy="584775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Crab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709133"/>
            <a:ext cx="3069506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245" y="1121512"/>
            <a:ext cx="2626692" cy="33577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665" y="2667238"/>
            <a:ext cx="1584176" cy="2182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709133"/>
            <a:ext cx="3068785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501243" y="1563638"/>
            <a:ext cx="2071773" cy="793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6894" y="1848811"/>
            <a:ext cx="0" cy="1015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65849" y="3448546"/>
            <a:ext cx="611423" cy="25042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17032" y="3290441"/>
            <a:ext cx="1039863" cy="46783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17032" y="3290441"/>
            <a:ext cx="1039862" cy="121597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17156" y="3898429"/>
            <a:ext cx="1058466" cy="15892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3847" y="4215457"/>
            <a:ext cx="661775" cy="72802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154782" y="4288259"/>
            <a:ext cx="722490" cy="29971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010373" y="2875119"/>
            <a:ext cx="1010915" cy="25042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78850" y="3095037"/>
            <a:ext cx="1092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Couplers (x3)</a:t>
            </a:r>
            <a:endParaRPr lang="en-GB" sz="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71801" y="2728381"/>
            <a:ext cx="459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  <a:endParaRPr lang="en-GB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7268" y="3290441"/>
            <a:ext cx="427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FPC</a:t>
            </a:r>
            <a:endParaRPr lang="en-GB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1031" y="3703151"/>
            <a:ext cx="847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DQW crab cavity (vertical)</a:t>
            </a:r>
            <a:endParaRPr lang="en-GB" sz="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33692" y="4060056"/>
            <a:ext cx="795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Vessel</a:t>
            </a:r>
            <a:endParaRPr lang="en-GB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7268" y="4427229"/>
            <a:ext cx="90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Cold magnetic shielding</a:t>
            </a:r>
            <a:endParaRPr lang="en-GB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625256" y="1854070"/>
            <a:ext cx="1053059" cy="85046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55143" y="2669447"/>
            <a:ext cx="673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probe</a:t>
            </a:r>
            <a:endParaRPr lang="en-GB" sz="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948014"/>
            <a:ext cx="6597352" cy="195486"/>
          </a:xfrm>
          <a:prstGeom prst="rect">
            <a:avLst/>
          </a:prstGeom>
          <a:solidFill>
            <a:srgbClr val="3998B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 smtClean="0">
                <a:latin typeface="Times" panose="02020603050405020304" pitchFamily="18" charset="0"/>
                <a:cs typeface="Times" panose="02020603050405020304" pitchFamily="18" charset="0"/>
              </a:rPr>
              <a:t>SPS Test Stand</a:t>
            </a:r>
            <a:endParaRPr lang="en-GB" sz="1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9" grpId="0"/>
      <p:bldP spid="40" grpId="0"/>
      <p:bldP spid="41" grpId="0"/>
      <p:bldP spid="44" grpId="0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CERN logo, 16:9 format</Description0>
    <Note xmlns="8946e33d-fd2f-4ae4-8ee9-d90c129cdf9e">For external collaborators: you may replace the CERN logo by your home institute logo if needed
https://edms.cern.ch/document/1586456/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88029-2A48-4734-B47F-4DEE6118B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B4D459-97E4-4AFB-8B36-8A9BE1329DA8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C3041D-3408-4BA1-A51A-927C903F1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22088</TotalTime>
  <Words>1977</Words>
  <Application>Microsoft Office PowerPoint</Application>
  <PresentationFormat>Custom</PresentationFormat>
  <Paragraphs>425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Cambria Math</vt:lpstr>
      <vt:lpstr>Mangal</vt:lpstr>
      <vt:lpstr>Times</vt:lpstr>
      <vt:lpstr>Times New Roman</vt:lpstr>
      <vt:lpstr>Wingdings</vt:lpstr>
      <vt:lpstr>Thème Office</vt:lpstr>
      <vt:lpstr>HL-LHC DQW HOM Coupler Design and SPS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James Alexander Mitchell</cp:lastModifiedBy>
  <cp:revision>771</cp:revision>
  <cp:lastPrinted>2018-09-26T06:44:43Z</cp:lastPrinted>
  <dcterms:created xsi:type="dcterms:W3CDTF">2016-02-12T09:02:01Z</dcterms:created>
  <dcterms:modified xsi:type="dcterms:W3CDTF">2018-10-14T12:39:42Z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