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83" r:id="rId5"/>
    <p:sldId id="277" r:id="rId6"/>
    <p:sldId id="259" r:id="rId7"/>
    <p:sldId id="271" r:id="rId8"/>
    <p:sldId id="279" r:id="rId9"/>
    <p:sldId id="262" r:id="rId10"/>
    <p:sldId id="270" r:id="rId11"/>
    <p:sldId id="268" r:id="rId12"/>
    <p:sldId id="273" r:id="rId13"/>
    <p:sldId id="269" r:id="rId14"/>
    <p:sldId id="281" r:id="rId15"/>
    <p:sldId id="282" r:id="rId16"/>
    <p:sldId id="272" r:id="rId17"/>
    <p:sldId id="274" r:id="rId18"/>
    <p:sldId id="275" r:id="rId19"/>
    <p:sldId id="276" r:id="rId20"/>
    <p:sldId id="278" r:id="rId21"/>
    <p:sldId id="266" r:id="rId22"/>
    <p:sldId id="280" r:id="rId23"/>
    <p:sldId id="267" r:id="rId24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1FF"/>
    <a:srgbClr val="005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DB7AB-2347-45D7-8382-C34F4DAE9356}" type="datetimeFigureOut">
              <a:rPr lang="en-GB" smtClean="0"/>
              <a:t>04/02/2020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E91D1-A00B-4391-BFFB-99FC1D5CF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78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LCLS II: FPC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6 kW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E91D1-A00B-4391-BFFB-99FC1D5CF8E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9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D87F-FCFF-4AA6-ACA8-C214B721045F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9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A1C4F-6A8A-4746-BD50-06558717611D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33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6154-63B6-4057-A2B7-53C42F90EF03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41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729D-AAAA-4785-91B0-646C8B7D2D53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34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3F00-3C74-4030-AE56-B3A1CB278322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62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ACF4-9B54-4AE4-B4CC-411D3D73D1F4}" type="datetime1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99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2349D-E88D-47A6-9B7E-F4AFFD2C2E14}" type="datetime1">
              <a:rPr lang="en-GB" smtClean="0"/>
              <a:t>04/02/2020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24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C27F-BF60-4E45-96BC-A585F9C7D936}" type="datetime1">
              <a:rPr lang="en-GB" smtClean="0"/>
              <a:t>04/02/2020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32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9AA43-E89C-4729-8DF6-DBDEDA2553C8}" type="datetime1">
              <a:rPr lang="en-GB" smtClean="0"/>
              <a:t>04/02/2020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763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E088-A4B6-4101-A074-95D7958F1F89}" type="datetime1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2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B9E-0440-4905-BA2E-A6D20B51935E}" type="datetime1">
              <a:rPr lang="en-GB" smtClean="0"/>
              <a:t>04/02/2020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08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A68B3-F259-4FCA-856F-B096EA908DAF}" type="datetime1">
              <a:rPr lang="en-GB" smtClean="0"/>
              <a:t>04/02/2020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1A97C-2B06-48DE-A8B5-DD22A30BB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2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5.MP4"/><Relationship Id="rId7" Type="http://schemas.openxmlformats.org/officeDocument/2006/relationships/image" Target="../media/image5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video" Target="../media/media5.MP4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microsoft.com/office/2007/relationships/media" Target="../media/media2.MOV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microsoft.com/office/2007/relationships/media" Target="../media/media1.MOV"/><Relationship Id="rId16" Type="http://schemas.openxmlformats.org/officeDocument/2006/relationships/image" Target="../media/image2.png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microsoft.com/office/2007/relationships/media" Target="../media/media3.MO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rgbClr val="0054A6"/>
          </a:solidFill>
          <a:ln>
            <a:solidFill>
              <a:srgbClr val="0054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874875" y="1777593"/>
            <a:ext cx="3364992" cy="345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682" y="1657165"/>
            <a:ext cx="3600635" cy="36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628650" y="1715900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Chose 25 </a:t>
            </a:r>
            <a:r>
              <a:rPr lang="el-GR" sz="2000" dirty="0"/>
              <a:t>Ω</a:t>
            </a:r>
            <a:r>
              <a:rPr lang="en-US" sz="2000" dirty="0"/>
              <a:t>, because </a:t>
            </a:r>
            <a:r>
              <a:rPr lang="en-US" sz="2000" u="sng" dirty="0"/>
              <a:t>25 </a:t>
            </a:r>
            <a:r>
              <a:rPr lang="el-GR" sz="2000" u="sng" dirty="0"/>
              <a:t>Ω</a:t>
            </a:r>
            <a:r>
              <a:rPr lang="en-US" sz="2000" u="sng" dirty="0"/>
              <a:t> = 50 </a:t>
            </a:r>
            <a:r>
              <a:rPr lang="el-GR" sz="2000" u="sng" dirty="0"/>
              <a:t>Ω</a:t>
            </a:r>
            <a:r>
              <a:rPr lang="en-US" sz="2000" u="sng" dirty="0"/>
              <a:t> || 50 </a:t>
            </a:r>
            <a:r>
              <a:rPr lang="el-GR" sz="2000" u="sng" dirty="0"/>
              <a:t>Ω</a:t>
            </a:r>
            <a:endParaRPr lang="en-US" sz="2000" u="sng" dirty="0"/>
          </a:p>
          <a:p>
            <a:r>
              <a:rPr lang="en-US" sz="2000" dirty="0" smtClean="0"/>
              <a:t>Feedthroughs designed.</a:t>
            </a:r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Z</a:t>
            </a:r>
            <a:r>
              <a:rPr lang="en-GB" baseline="-25000" dirty="0" smtClean="0"/>
              <a:t>0</a:t>
            </a:r>
            <a:r>
              <a:rPr lang="en-GB" dirty="0" smtClean="0"/>
              <a:t>: 50 </a:t>
            </a:r>
            <a:r>
              <a:rPr lang="el-GR" dirty="0" smtClean="0"/>
              <a:t>Ω</a:t>
            </a:r>
            <a:r>
              <a:rPr lang="en-GB" dirty="0" smtClean="0"/>
              <a:t> </a:t>
            </a:r>
            <a:r>
              <a:rPr lang="en-GB" sz="2800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Wingdings" panose="05000000000000000000" pitchFamily="2" charset="2"/>
              </a:rPr>
              <a:t> 25</a:t>
            </a:r>
            <a:r>
              <a:rPr lang="en-GB" dirty="0"/>
              <a:t> </a:t>
            </a:r>
            <a:r>
              <a:rPr lang="el-GR" dirty="0"/>
              <a:t>Ω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54" y="2451332"/>
            <a:ext cx="4911635" cy="28066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432" y="3397551"/>
            <a:ext cx="2804675" cy="21023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13368" b="35833"/>
          <a:stretch/>
        </p:blipFill>
        <p:spPr>
          <a:xfrm rot="16200000">
            <a:off x="6264137" y="1147668"/>
            <a:ext cx="1213266" cy="280267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87397" y="6022403"/>
            <a:ext cx="654204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There is now a common 25 </a:t>
            </a:r>
            <a:r>
              <a:rPr lang="el-GR" sz="1400" dirty="0" smtClean="0"/>
              <a:t>Ω</a:t>
            </a:r>
            <a:r>
              <a:rPr lang="en-US" sz="1400" dirty="0" smtClean="0"/>
              <a:t> </a:t>
            </a:r>
            <a:r>
              <a:rPr lang="en-US" sz="1400" dirty="0" err="1" smtClean="0"/>
              <a:t>feedthough</a:t>
            </a:r>
            <a:r>
              <a:rPr lang="en-US" sz="1400" dirty="0" smtClean="0"/>
              <a:t> validated with thermal shock and ‘drop test’.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174380" y="2369141"/>
            <a:ext cx="2483005" cy="5747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58421" y="1289466"/>
            <a:ext cx="3486498" cy="6001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With the steps and clearances needed for manufacture.</a:t>
            </a:r>
          </a:p>
          <a:p>
            <a:pPr algn="ctr"/>
            <a:r>
              <a:rPr lang="en-US" sz="1100" b="1" u="sng" dirty="0" smtClean="0"/>
              <a:t>Inner diameter of 14 mm gave best broadband matching!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18" name="Rectangle 17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5" name="Picture 4" descr="Image result for cern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9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Z</a:t>
            </a:r>
            <a:r>
              <a:rPr lang="en-GB" baseline="-25000" dirty="0" smtClean="0"/>
              <a:t>0</a:t>
            </a:r>
            <a:r>
              <a:rPr lang="en-GB" dirty="0" smtClean="0"/>
              <a:t>: 50 </a:t>
            </a:r>
            <a:r>
              <a:rPr lang="el-GR" dirty="0" smtClean="0"/>
              <a:t>Ω</a:t>
            </a:r>
            <a:r>
              <a:rPr lang="en-GB" dirty="0" smtClean="0"/>
              <a:t> </a:t>
            </a:r>
            <a:r>
              <a:rPr lang="en-GB" sz="2800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Wingdings" panose="05000000000000000000" pitchFamily="2" charset="2"/>
              </a:rPr>
              <a:t> 25</a:t>
            </a:r>
            <a:r>
              <a:rPr lang="en-GB" dirty="0"/>
              <a:t> </a:t>
            </a:r>
            <a:r>
              <a:rPr lang="el-GR" dirty="0"/>
              <a:t>Ω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DQW HOM coupler</a:t>
            </a:r>
          </a:p>
          <a:p>
            <a:pPr lvl="1"/>
            <a:r>
              <a:rPr lang="en-US" sz="1600" dirty="0" smtClean="0"/>
              <a:t>Decrease in transmission at </a:t>
            </a:r>
            <a:r>
              <a:rPr lang="en-US" sz="1600" u="sng" dirty="0" smtClean="0"/>
              <a:t>high power mode frequency</a:t>
            </a:r>
            <a:r>
              <a:rPr lang="en-US" sz="1600" dirty="0" smtClean="0"/>
              <a:t> (960 MHz).</a:t>
            </a:r>
          </a:p>
          <a:p>
            <a:pPr lvl="1"/>
            <a:r>
              <a:rPr lang="en-US" sz="1600" dirty="0" smtClean="0">
                <a:sym typeface="Wingdings" panose="05000000000000000000" pitchFamily="2" charset="2"/>
              </a:rPr>
              <a:t>Re-tuned - now impedance for this mode is the lowest it has been!</a:t>
            </a:r>
            <a:endParaRPr lang="en-GB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81" y="5075971"/>
            <a:ext cx="1800795" cy="6188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81" y="3099292"/>
            <a:ext cx="1800795" cy="17624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/>
          <p:cNvSpPr/>
          <p:nvPr/>
        </p:nvSpPr>
        <p:spPr>
          <a:xfrm>
            <a:off x="1175233" y="5074808"/>
            <a:ext cx="270000" cy="27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449590" y="5706471"/>
            <a:ext cx="6537133" cy="538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Design thresholds are met with 25 Ohm matching for both cavities!</a:t>
            </a:r>
          </a:p>
          <a:p>
            <a:r>
              <a:rPr lang="en-US" sz="1100" i="1" dirty="0" smtClean="0"/>
              <a:t>Cavity impedances in back-up slides.</a:t>
            </a:r>
            <a:endParaRPr lang="en-GB" i="1" dirty="0"/>
          </a:p>
        </p:txBody>
      </p:sp>
      <p:sp>
        <p:nvSpPr>
          <p:cNvPr id="20" name="Rectangle 19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2" name="Rectangle 21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6" name="Picture 4" descr="Image result for cern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28957"/>
          <a:stretch/>
        </p:blipFill>
        <p:spPr>
          <a:xfrm>
            <a:off x="2322659" y="3409808"/>
            <a:ext cx="2983803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28535"/>
          <a:stretch/>
        </p:blipFill>
        <p:spPr>
          <a:xfrm>
            <a:off x="5499688" y="3409808"/>
            <a:ext cx="3001565" cy="180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3077" r="29356" b="1995"/>
          <a:stretch/>
        </p:blipFill>
        <p:spPr>
          <a:xfrm>
            <a:off x="7189078" y="150453"/>
            <a:ext cx="1869622" cy="22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Z</a:t>
            </a:r>
            <a:r>
              <a:rPr lang="en-GB" baseline="-25000" dirty="0" smtClean="0"/>
              <a:t>0</a:t>
            </a:r>
            <a:r>
              <a:rPr lang="en-GB" dirty="0" smtClean="0"/>
              <a:t>: 50 </a:t>
            </a:r>
            <a:r>
              <a:rPr lang="el-GR" dirty="0" smtClean="0"/>
              <a:t>Ω</a:t>
            </a:r>
            <a:r>
              <a:rPr lang="en-GB" dirty="0" smtClean="0"/>
              <a:t> </a:t>
            </a:r>
            <a:r>
              <a:rPr lang="en-GB" sz="2800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Wingdings" panose="05000000000000000000" pitchFamily="2" charset="2"/>
              </a:rPr>
              <a:t> 25</a:t>
            </a:r>
            <a:r>
              <a:rPr lang="en-GB" dirty="0"/>
              <a:t> </a:t>
            </a:r>
            <a:r>
              <a:rPr lang="el-GR" dirty="0"/>
              <a:t>Ω</a:t>
            </a:r>
            <a:endParaRPr lang="en-GB" dirty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02" y="1690689"/>
            <a:ext cx="7255396" cy="4587537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82" name="Group 81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83" name="Rectangle 82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85" name="Rectangle 84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86" name="Rectangle 85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87" name="Picture 4" descr="Image result for cer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5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Z</a:t>
            </a:r>
            <a:r>
              <a:rPr lang="en-GB" baseline="-25000" dirty="0" smtClean="0"/>
              <a:t>0</a:t>
            </a:r>
            <a:r>
              <a:rPr lang="en-GB" dirty="0" smtClean="0"/>
              <a:t>: 50 </a:t>
            </a:r>
            <a:r>
              <a:rPr lang="el-GR" dirty="0" smtClean="0"/>
              <a:t>Ω</a:t>
            </a:r>
            <a:r>
              <a:rPr lang="en-GB" dirty="0" smtClean="0"/>
              <a:t> </a:t>
            </a:r>
            <a:r>
              <a:rPr lang="en-GB" sz="2800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Wingdings" panose="05000000000000000000" pitchFamily="2" charset="2"/>
              </a:rPr>
              <a:t> 25</a:t>
            </a:r>
            <a:r>
              <a:rPr lang="en-GB" dirty="0"/>
              <a:t> </a:t>
            </a:r>
            <a:r>
              <a:rPr lang="el-GR" dirty="0"/>
              <a:t>Ω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8465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Infrastructure and measurement challenges.</a:t>
            </a:r>
          </a:p>
          <a:p>
            <a:pPr lvl="1"/>
            <a:r>
              <a:rPr lang="en-US" sz="1600" dirty="0" smtClean="0"/>
              <a:t>25 ohm cables and loads are not standard: </a:t>
            </a:r>
            <a:r>
              <a:rPr lang="en-US" sz="1600" b="1" u="sng" dirty="0" smtClean="0"/>
              <a:t>Make cables of match in parallel?</a:t>
            </a:r>
          </a:p>
          <a:p>
            <a:pPr lvl="1"/>
            <a:r>
              <a:rPr lang="en-US" sz="1600" dirty="0" smtClean="0"/>
              <a:t>Using a 50 </a:t>
            </a:r>
            <a:r>
              <a:rPr lang="el-GR" sz="1600" dirty="0" smtClean="0"/>
              <a:t>Ω</a:t>
            </a:r>
            <a:r>
              <a:rPr lang="en-US" sz="1600" dirty="0" smtClean="0"/>
              <a:t> VNA: </a:t>
            </a:r>
            <a:r>
              <a:rPr lang="en-US" sz="1600" b="1" u="sng" dirty="0" smtClean="0"/>
              <a:t>port re-normalization</a:t>
            </a:r>
            <a:r>
              <a:rPr lang="en-US" sz="1600" dirty="0" smtClean="0"/>
              <a:t>, </a:t>
            </a:r>
            <a:r>
              <a:rPr lang="en-US" sz="1600" b="1" u="sng" dirty="0" smtClean="0"/>
              <a:t>de-embedding</a:t>
            </a:r>
            <a:r>
              <a:rPr lang="en-US" sz="1600" dirty="0" smtClean="0"/>
              <a:t>, 50</a:t>
            </a:r>
            <a:r>
              <a:rPr lang="el-GR" sz="1600" dirty="0"/>
              <a:t> Ω </a:t>
            </a:r>
            <a:r>
              <a:rPr lang="en-US" sz="1600" dirty="0" smtClean="0">
                <a:sym typeface="Wingdings" panose="05000000000000000000" pitchFamily="2" charset="2"/>
              </a:rPr>
              <a:t>25</a:t>
            </a:r>
            <a:r>
              <a:rPr lang="el-GR" sz="1600" dirty="0"/>
              <a:t> </a:t>
            </a:r>
            <a:r>
              <a:rPr lang="el-GR" sz="1600" dirty="0" smtClean="0"/>
              <a:t>Ω</a:t>
            </a:r>
            <a:r>
              <a:rPr lang="en-US" sz="1600" dirty="0" smtClean="0"/>
              <a:t> </a:t>
            </a:r>
            <a:r>
              <a:rPr lang="en-US" sz="1600" b="1" u="sng" dirty="0" smtClean="0"/>
              <a:t>adapters</a:t>
            </a:r>
            <a:r>
              <a:rPr lang="en-US" sz="1600" dirty="0" smtClean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6" y="2789208"/>
            <a:ext cx="3055382" cy="23382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9719" r="12521" b="26017"/>
          <a:stretch/>
        </p:blipFill>
        <p:spPr>
          <a:xfrm>
            <a:off x="1364516" y="4679236"/>
            <a:ext cx="3055898" cy="160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22549" y="4441847"/>
            <a:ext cx="1513417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u="sng" dirty="0" smtClean="0"/>
              <a:t>Port renormalization built into new VNAs!</a:t>
            </a:r>
            <a:endParaRPr lang="en-GB" sz="1100" b="1" u="sng" dirty="0"/>
          </a:p>
        </p:txBody>
      </p:sp>
      <p:pic>
        <p:nvPicPr>
          <p:cNvPr id="13" name="Picture 12" descr="C:\Users\jamitche\AppData\Local\Microsoft\Windows\INetCache\Content.Word\Smit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07" y="3023889"/>
            <a:ext cx="2609378" cy="19548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13" descr="SmithwithDe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188" y="4255469"/>
            <a:ext cx="2609992" cy="19563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19" name="Rectangle 18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3" name="Picture 4" descr="Image result for cer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29" y="5120765"/>
            <a:ext cx="1107329" cy="1264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48" y="3022041"/>
            <a:ext cx="2606400" cy="195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21" y="4258511"/>
            <a:ext cx="2606400" cy="195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urved Down Arrow 14"/>
          <p:cNvSpPr/>
          <p:nvPr/>
        </p:nvSpPr>
        <p:spPr>
          <a:xfrm rot="2947615">
            <a:off x="7020864" y="4039671"/>
            <a:ext cx="1367942" cy="431597"/>
          </a:xfrm>
          <a:prstGeom prst="curved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4155" y="2601136"/>
            <a:ext cx="2813451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b="1" u="sng" dirty="0" smtClean="0">
                <a:solidFill>
                  <a:srgbClr val="FF0000"/>
                </a:solidFill>
              </a:rPr>
              <a:t>WARNING:</a:t>
            </a:r>
          </a:p>
          <a:p>
            <a:r>
              <a:rPr lang="en-US" sz="1100" b="1" u="sng" dirty="0" smtClean="0"/>
              <a:t>Must de-embed adapter to 25 ohm section!</a:t>
            </a:r>
            <a:endParaRPr lang="en-GB" sz="1100" b="1" u="sng" dirty="0"/>
          </a:p>
        </p:txBody>
      </p:sp>
    </p:spTree>
    <p:extLst>
      <p:ext uri="{BB962C8B-B14F-4D97-AF65-F5344CB8AC3E}">
        <p14:creationId xmlns:p14="http://schemas.microsoft.com/office/powerpoint/2010/main" val="393908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80" y="3780152"/>
            <a:ext cx="2804675" cy="21023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14" name="Rectangle 13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18" name="Picture 4" descr="Image result for cer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16432" y="323199"/>
            <a:ext cx="7104795" cy="468605"/>
          </a:xfrm>
        </p:spPr>
        <p:txBody>
          <a:bodyPr>
            <a:noAutofit/>
          </a:bodyPr>
          <a:lstStyle/>
          <a:p>
            <a:r>
              <a:rPr lang="en-US" sz="3600" dirty="0" smtClean="0"/>
              <a:t>Conclusions and Discussion points</a:t>
            </a:r>
            <a:endParaRPr lang="en-GB" sz="3600" dirty="0"/>
          </a:p>
        </p:txBody>
      </p:sp>
      <p:sp>
        <p:nvSpPr>
          <p:cNvPr id="19" name="Rounded Rectangle 18"/>
          <p:cNvSpPr/>
          <p:nvPr/>
        </p:nvSpPr>
        <p:spPr>
          <a:xfrm>
            <a:off x="763127" y="1785667"/>
            <a:ext cx="2880783" cy="1052423"/>
          </a:xfrm>
          <a:prstGeom prst="roundRect">
            <a:avLst>
              <a:gd name="adj" fmla="val 1000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233" t="2007" r="979" b="270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Rectangle 1"/>
          <p:cNvSpPr/>
          <p:nvPr/>
        </p:nvSpPr>
        <p:spPr>
          <a:xfrm>
            <a:off x="4037162" y="16216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b="1" u="sng" dirty="0"/>
              <a:t>Dynamic heat </a:t>
            </a:r>
            <a:r>
              <a:rPr lang="en-US" sz="2000" b="1" u="sng" dirty="0" smtClean="0"/>
              <a:t>loads</a:t>
            </a:r>
          </a:p>
          <a:p>
            <a:pPr lvl="0"/>
            <a:endParaRPr lang="en-US" sz="1400" b="1" u="sng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We </a:t>
            </a:r>
            <a:r>
              <a:rPr lang="en-US" sz="1400" dirty="0"/>
              <a:t>have reduced </a:t>
            </a:r>
            <a:r>
              <a:rPr lang="en-US" sz="1400" dirty="0" smtClean="0"/>
              <a:t>H-field.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Could </a:t>
            </a:r>
            <a:r>
              <a:rPr lang="en-US" sz="1400" dirty="0"/>
              <a:t>reduce </a:t>
            </a:r>
            <a:r>
              <a:rPr lang="en-US" sz="1400" dirty="0" err="1" smtClean="0"/>
              <a:t>Rs</a:t>
            </a:r>
            <a:r>
              <a:rPr lang="en-US" sz="1400" dirty="0" smtClean="0"/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u="sng" dirty="0" smtClean="0"/>
              <a:t>Could </a:t>
            </a:r>
            <a:r>
              <a:rPr lang="en-US" sz="1400" u="sng" dirty="0"/>
              <a:t>this lead to simpler </a:t>
            </a:r>
            <a:r>
              <a:rPr lang="en-US" sz="1400" u="sng" dirty="0" smtClean="0"/>
              <a:t>structures?</a:t>
            </a:r>
            <a:endParaRPr lang="en-US" sz="1400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u="sng" dirty="0" smtClean="0"/>
              <a:t>Is </a:t>
            </a:r>
            <a:r>
              <a:rPr lang="en-US" sz="1400" u="sng" dirty="0"/>
              <a:t>there a want for this in the accelerator community?</a:t>
            </a:r>
          </a:p>
        </p:txBody>
      </p:sp>
      <p:sp>
        <p:nvSpPr>
          <p:cNvPr id="3" name="Rectangle 2"/>
          <p:cNvSpPr/>
          <p:nvPr/>
        </p:nvSpPr>
        <p:spPr>
          <a:xfrm>
            <a:off x="4037162" y="3894403"/>
            <a:ext cx="4572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b="1" u="sng" dirty="0"/>
              <a:t>Z0 = 25 </a:t>
            </a:r>
            <a:r>
              <a:rPr lang="el-GR" sz="2000" b="1" u="sng" dirty="0" smtClean="0"/>
              <a:t>Ω</a:t>
            </a:r>
            <a:endParaRPr lang="en-US" sz="2000" b="1" u="sng" dirty="0" smtClean="0"/>
          </a:p>
          <a:p>
            <a:pPr lvl="0"/>
            <a:endParaRPr lang="en-US" sz="1400" b="1" u="sng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Inner </a:t>
            </a:r>
            <a:r>
              <a:rPr lang="en-US" sz="1400" dirty="0"/>
              <a:t>conductor is too thin for </a:t>
            </a:r>
            <a:r>
              <a:rPr lang="en-US" sz="1400" dirty="0" smtClean="0"/>
              <a:t>transport.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25 </a:t>
            </a:r>
            <a:r>
              <a:rPr lang="en-US" sz="1400" dirty="0"/>
              <a:t>Ohm infrastructure </a:t>
            </a:r>
            <a:r>
              <a:rPr lang="en-US" sz="1400" dirty="0" smtClean="0"/>
              <a:t>designed.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Impedance thresholds met.</a:t>
            </a:r>
            <a:endParaRPr lang="en-US" sz="14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smtClean="0"/>
              <a:t>Challenges</a:t>
            </a:r>
            <a:r>
              <a:rPr lang="en-US" sz="1400" dirty="0"/>
              <a:t>: </a:t>
            </a:r>
            <a:r>
              <a:rPr lang="en-US" sz="1400" u="sng" dirty="0"/>
              <a:t>infrastructure</a:t>
            </a:r>
            <a:r>
              <a:rPr lang="en-US" sz="1400" dirty="0"/>
              <a:t> and </a:t>
            </a:r>
            <a:r>
              <a:rPr lang="en-US" sz="1400" u="sng" dirty="0" smtClean="0"/>
              <a:t>measurements.</a:t>
            </a:r>
            <a:endParaRPr lang="en-US" sz="1400" u="sng" dirty="0"/>
          </a:p>
          <a:p>
            <a:pPr lvl="1"/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 rot="20672086">
            <a:off x="615471" y="1868543"/>
            <a:ext cx="111386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smtClean="0">
                <a:solidFill>
                  <a:srgbClr val="FF0000"/>
                </a:solidFill>
              </a:rPr>
              <a:t>R&amp;D on-going!</a:t>
            </a:r>
            <a:endParaRPr lang="en-GB" sz="1200" u="sng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875987">
            <a:off x="608390" y="3556468"/>
            <a:ext cx="17441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 smtClean="0">
                <a:solidFill>
                  <a:srgbClr val="FF0000"/>
                </a:solidFill>
              </a:rPr>
              <a:t>Baseline for crab cavities</a:t>
            </a:r>
            <a:endParaRPr lang="en-GB" sz="12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0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9916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Thank you for listening!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7" name="Rectangle 26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8650" y="364111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i="1" dirty="0" smtClean="0"/>
              <a:t>Thanks to BE-RF-PM and HL-LHC WP4 for the contribution and support.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6905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9916"/>
            <a:ext cx="7886700" cy="1325563"/>
          </a:xfrm>
        </p:spPr>
        <p:txBody>
          <a:bodyPr/>
          <a:lstStyle/>
          <a:p>
            <a:pPr algn="ctr"/>
            <a:r>
              <a:rPr lang="en-GB" dirty="0" smtClean="0"/>
              <a:t>Back-up slides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6" name="Group 25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7" name="Rectangle 26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36861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786" y="665911"/>
            <a:ext cx="6224427" cy="540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11" name="Rectangle 10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15" name="Picture 4" descr="Image result for cer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5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79" y="287577"/>
            <a:ext cx="6452578" cy="59342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11" name="Rectangle 10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15" name="Picture 4" descr="Image result for cer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34" y="621791"/>
            <a:ext cx="8135430" cy="50447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10" name="Rectangle 9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14" name="Picture 4" descr="Image result for cer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800" dirty="0"/>
              <a:t>HOM couplers for crab cavities and </a:t>
            </a:r>
            <a:r>
              <a:rPr lang="en-GB" sz="4800" dirty="0" smtClean="0"/>
              <a:t>challenges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b="1" dirty="0" smtClean="0"/>
              <a:t>James Mitchell</a:t>
            </a:r>
          </a:p>
          <a:p>
            <a:r>
              <a:rPr lang="en-GB" i="1" dirty="0" smtClean="0"/>
              <a:t>CERN, BE-RF-PM</a:t>
            </a:r>
            <a:endParaRPr lang="en-GB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6" name="Rectangle 5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369279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10" name="Rectangle 9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14" name="Picture 4" descr="Image result for cer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622"/>
          <a:stretch/>
        </p:blipFill>
        <p:spPr>
          <a:xfrm>
            <a:off x="703025" y="1411863"/>
            <a:ext cx="7900974" cy="36285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4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Z</a:t>
            </a:r>
            <a:r>
              <a:rPr lang="en-GB" baseline="-25000" dirty="0" smtClean="0"/>
              <a:t>0</a:t>
            </a:r>
            <a:r>
              <a:rPr lang="en-GB" dirty="0" smtClean="0"/>
              <a:t>: 50 </a:t>
            </a:r>
            <a:r>
              <a:rPr lang="el-GR" dirty="0" smtClean="0"/>
              <a:t>Ω</a:t>
            </a:r>
            <a:r>
              <a:rPr lang="en-GB" dirty="0" smtClean="0"/>
              <a:t> </a:t>
            </a:r>
            <a:r>
              <a:rPr lang="en-GB" sz="2800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Wingdings" panose="05000000000000000000" pitchFamily="2" charset="2"/>
              </a:rPr>
              <a:t> 25</a:t>
            </a:r>
            <a:r>
              <a:rPr lang="en-GB" dirty="0"/>
              <a:t> </a:t>
            </a:r>
            <a:r>
              <a:rPr lang="el-GR" dirty="0"/>
              <a:t>Ω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‘Shock tests’ on-going.</a:t>
            </a:r>
            <a:endParaRPr lang="en-GB" sz="2400" dirty="0"/>
          </a:p>
        </p:txBody>
      </p:sp>
      <p:pic>
        <p:nvPicPr>
          <p:cNvPr id="9" name="GH010118_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9925" y="1479635"/>
            <a:ext cx="3208674" cy="1804879"/>
          </a:xfrm>
          <a:prstGeom prst="rect">
            <a:avLst/>
          </a:prstGeom>
        </p:spPr>
      </p:pic>
      <p:pic>
        <p:nvPicPr>
          <p:cNvPr id="11" name="GH010119_00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9925" y="3358516"/>
            <a:ext cx="3208674" cy="1804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926" y="5237397"/>
            <a:ext cx="3208674" cy="15038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805574" y="5666180"/>
            <a:ext cx="4143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25 ohm feedthrough was shown to be more resistant to a shock!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390" y="2444198"/>
            <a:ext cx="4453890" cy="29858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43367" y="3785850"/>
            <a:ext cx="1606007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Brazing issue:</a:t>
            </a:r>
          </a:p>
          <a:p>
            <a:r>
              <a:rPr lang="en-US" sz="1100" dirty="0" smtClean="0"/>
              <a:t>Wall thickness limitation.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17" name="Rectangle 16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3" name="Picture 4" descr="Image result for cern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85" y="2410037"/>
            <a:ext cx="4050901" cy="23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Power HOMs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5899"/>
            <a:ext cx="7886700" cy="4813222"/>
          </a:xfrm>
        </p:spPr>
        <p:txBody>
          <a:bodyPr>
            <a:normAutofit fontScale="77500" lnSpcReduction="20000"/>
          </a:bodyPr>
          <a:lstStyle/>
          <a:p>
            <a:r>
              <a:rPr lang="en-GB" sz="2400" dirty="0" smtClean="0"/>
              <a:t>Coaxial line power is becoming comparable to FPC power.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500" dirty="0" smtClean="0"/>
          </a:p>
          <a:p>
            <a:r>
              <a:rPr lang="en-US" sz="2400" dirty="0" smtClean="0"/>
              <a:t>Infrastructure for HOM couplers is becoming </a:t>
            </a:r>
            <a:r>
              <a:rPr lang="en-US" sz="2400" u="sng" dirty="0" smtClean="0"/>
              <a:t>larger</a:t>
            </a:r>
            <a:r>
              <a:rPr lang="en-US" sz="2400" dirty="0" smtClean="0"/>
              <a:t> and </a:t>
            </a:r>
            <a:r>
              <a:rPr lang="en-US" sz="2400" u="sng" dirty="0" smtClean="0"/>
              <a:t>more difficult to assemble/replace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What will be the best damping method for future machines?</a:t>
            </a:r>
          </a:p>
          <a:p>
            <a:endParaRPr lang="en-GB" sz="2400" dirty="0" smtClean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68680" y="2596974"/>
          <a:ext cx="3718560" cy="1774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2837">
                  <a:extLst>
                    <a:ext uri="{9D8B030D-6E8A-4147-A177-3AD203B41FA5}">
                      <a16:colId xmlns:a16="http://schemas.microsoft.com/office/drawing/2014/main" val="3118050804"/>
                    </a:ext>
                  </a:extLst>
                </a:gridCol>
                <a:gridCol w="1495481">
                  <a:extLst>
                    <a:ext uri="{9D8B030D-6E8A-4147-A177-3AD203B41FA5}">
                      <a16:colId xmlns:a16="http://schemas.microsoft.com/office/drawing/2014/main" val="2343444329"/>
                    </a:ext>
                  </a:extLst>
                </a:gridCol>
                <a:gridCol w="1420242">
                  <a:extLst>
                    <a:ext uri="{9D8B030D-6E8A-4147-A177-3AD203B41FA5}">
                      <a16:colId xmlns:a16="http://schemas.microsoft.com/office/drawing/2014/main" val="1420200209"/>
                    </a:ext>
                  </a:extLst>
                </a:gridCol>
              </a:tblGrid>
              <a:tr h="378000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P</a:t>
                      </a:r>
                      <a:r>
                        <a:rPr lang="en-GB" sz="1800" baseline="-25000" dirty="0" err="1" smtClean="0"/>
                        <a:t>worst</a:t>
                      </a:r>
                      <a:r>
                        <a:rPr lang="en-GB" sz="1800" baseline="-25000" dirty="0" smtClean="0"/>
                        <a:t>-case</a:t>
                      </a:r>
                      <a:r>
                        <a:rPr lang="en-GB" dirty="0" smtClean="0"/>
                        <a:t> (</a:t>
                      </a:r>
                      <a:r>
                        <a:rPr lang="en-GB" dirty="0" err="1" smtClean="0"/>
                        <a:t>P</a:t>
                      </a:r>
                      <a:r>
                        <a:rPr lang="en-GB" baseline="-25000" dirty="0" err="1" smtClean="0"/>
                        <a:t>average</a:t>
                      </a:r>
                      <a:r>
                        <a:rPr lang="en-GB" dirty="0" smtClean="0"/>
                        <a:t>) [kW]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954233"/>
                  </a:ext>
                </a:extLst>
              </a:tr>
              <a:tr h="37800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Gaussian bunch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Binomial bunch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516422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r>
                        <a:rPr lang="en-GB" dirty="0" smtClean="0"/>
                        <a:t>DQW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1.0 (0.2)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</a:t>
                      </a:r>
                      <a:r>
                        <a:rPr lang="en-GB" baseline="0" dirty="0" smtClean="0"/>
                        <a:t> (0.1)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987930"/>
                  </a:ext>
                </a:extLst>
              </a:tr>
              <a:tr h="378000">
                <a:tc>
                  <a:txBody>
                    <a:bodyPr/>
                    <a:lstStyle/>
                    <a:p>
                      <a:r>
                        <a:rPr lang="en-GB" dirty="0" smtClean="0"/>
                        <a:t>RFD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7.4 (0.8)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5.9 (0.7)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9089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68680" y="2247033"/>
            <a:ext cx="34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Using HL-LHC beam parameters: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68680" y="4398096"/>
            <a:ext cx="3718560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HOM power from 10,000 stochastic simulations.</a:t>
            </a:r>
          </a:p>
          <a:p>
            <a:pPr algn="ctr"/>
            <a:endParaRPr lang="en-US" sz="1050" i="1" dirty="0" smtClean="0"/>
          </a:p>
          <a:p>
            <a:pPr algn="ctr"/>
            <a:r>
              <a:rPr lang="en-US" sz="1050" i="1" dirty="0" smtClean="0"/>
              <a:t>Parameters: bunch length, bunch form coefficient, mode frequencies and mode Q-factors.</a:t>
            </a:r>
            <a:endParaRPr lang="en-GB" sz="105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3077" r="29356" b="1995"/>
          <a:stretch/>
        </p:blipFill>
        <p:spPr>
          <a:xfrm>
            <a:off x="128337" y="3284123"/>
            <a:ext cx="625399" cy="760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8" t="10797" r="32029" b="19860"/>
          <a:stretch/>
        </p:blipFill>
        <p:spPr>
          <a:xfrm>
            <a:off x="162058" y="4077009"/>
            <a:ext cx="617779" cy="7609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06293" y="5139109"/>
            <a:ext cx="292400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/>
              <a:t>Worst case power at these frequencies.</a:t>
            </a:r>
            <a:endParaRPr lang="en-GB" sz="1200" i="1" dirty="0"/>
          </a:p>
        </p:txBody>
      </p:sp>
      <p:sp>
        <p:nvSpPr>
          <p:cNvPr id="16" name="Up Arrow 15"/>
          <p:cNvSpPr/>
          <p:nvPr/>
        </p:nvSpPr>
        <p:spPr>
          <a:xfrm>
            <a:off x="6012180" y="4298335"/>
            <a:ext cx="160020" cy="539612"/>
          </a:xfrm>
          <a:prstGeom prst="upArrow">
            <a:avLst>
              <a:gd name="adj1" fmla="val 50000"/>
              <a:gd name="adj2" fmla="val 88462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Up Arrow 16"/>
          <p:cNvSpPr/>
          <p:nvPr/>
        </p:nvSpPr>
        <p:spPr>
          <a:xfrm>
            <a:off x="8254171" y="4314168"/>
            <a:ext cx="160020" cy="539612"/>
          </a:xfrm>
          <a:prstGeom prst="upArrow">
            <a:avLst>
              <a:gd name="adj1" fmla="val 50000"/>
              <a:gd name="adj2" fmla="val 88462"/>
            </a:avLst>
          </a:prstGeom>
          <a:solidFill>
            <a:srgbClr val="313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5834177" y="4850488"/>
            <a:ext cx="516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RFD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039100" y="4858108"/>
            <a:ext cx="591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DQW</a:t>
            </a:r>
            <a:endParaRPr lang="en-GB" sz="1400" dirty="0"/>
          </a:p>
        </p:txBody>
      </p:sp>
      <p:sp>
        <p:nvSpPr>
          <p:cNvPr id="20" name="Rectangle 19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4" name="Rectangle 23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8" name="Picture 4" descr="Image result for cer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ImageGen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314554" y="2079827"/>
            <a:ext cx="3600000" cy="360000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480708" y="3253538"/>
            <a:ext cx="1260000" cy="12600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570708" y="3345917"/>
            <a:ext cx="1080000" cy="108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26022" y="3253538"/>
            <a:ext cx="0" cy="1260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55725" y="2079827"/>
            <a:ext cx="0" cy="3600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0"/>
          </p:cNvCxnSpPr>
          <p:nvPr/>
        </p:nvCxnSpPr>
        <p:spPr>
          <a:xfrm>
            <a:off x="2114554" y="2079827"/>
            <a:ext cx="114117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9" idx="0"/>
          </p:cNvCxnSpPr>
          <p:nvPr/>
        </p:nvCxnSpPr>
        <p:spPr>
          <a:xfrm flipH="1">
            <a:off x="926022" y="3253538"/>
            <a:ext cx="118468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4"/>
          </p:cNvCxnSpPr>
          <p:nvPr/>
        </p:nvCxnSpPr>
        <p:spPr>
          <a:xfrm flipH="1">
            <a:off x="926022" y="4513538"/>
            <a:ext cx="118468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4"/>
          </p:cNvCxnSpPr>
          <p:nvPr/>
        </p:nvCxnSpPr>
        <p:spPr>
          <a:xfrm>
            <a:off x="2114554" y="5679827"/>
            <a:ext cx="1141171" cy="742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75263" y="3691451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D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34046" y="3695161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dirty="0" smtClean="0"/>
              <a:t>D</a:t>
            </a:r>
            <a:endParaRPr lang="en-GB" dirty="0"/>
          </a:p>
        </p:txBody>
      </p:sp>
      <p:cxnSp>
        <p:nvCxnSpPr>
          <p:cNvPr id="19" name="Straight Connector 18"/>
          <p:cNvCxnSpPr>
            <a:endCxn id="10" idx="6"/>
          </p:cNvCxnSpPr>
          <p:nvPr/>
        </p:nvCxnSpPr>
        <p:spPr>
          <a:xfrm>
            <a:off x="2650708" y="3063343"/>
            <a:ext cx="0" cy="82257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9" idx="6"/>
          </p:cNvCxnSpPr>
          <p:nvPr/>
        </p:nvCxnSpPr>
        <p:spPr>
          <a:xfrm flipH="1">
            <a:off x="2740708" y="3063343"/>
            <a:ext cx="0" cy="82019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26075" y="2716096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</a:t>
            </a:r>
            <a:endParaRPr lang="en-GB" dirty="0"/>
          </a:p>
        </p:txBody>
      </p:sp>
      <p:cxnSp>
        <p:nvCxnSpPr>
          <p:cNvPr id="22" name="Straight Connector 21"/>
          <p:cNvCxnSpPr>
            <a:stCxn id="10" idx="0"/>
          </p:cNvCxnSpPr>
          <p:nvPr/>
        </p:nvCxnSpPr>
        <p:spPr>
          <a:xfrm flipH="1">
            <a:off x="1315666" y="3345917"/>
            <a:ext cx="79504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0" idx="4"/>
          </p:cNvCxnSpPr>
          <p:nvPr/>
        </p:nvCxnSpPr>
        <p:spPr>
          <a:xfrm flipH="1">
            <a:off x="1315666" y="4425917"/>
            <a:ext cx="79504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315666" y="3345917"/>
            <a:ext cx="0" cy="1080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01938" y="3695161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</a:t>
            </a:r>
            <a:r>
              <a:rPr lang="en-US" dirty="0" smtClean="0"/>
              <a:t>D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7" name="Group 26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9" name="Rectangle 28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33" name="Rectangle 32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34" name="Picture 4" descr="Image result for cer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732" y="2168842"/>
            <a:ext cx="2671252" cy="34293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6" name="Straight Arrow Connector 35"/>
          <p:cNvCxnSpPr/>
          <p:nvPr/>
        </p:nvCxnSpPr>
        <p:spPr>
          <a:xfrm>
            <a:off x="6162827" y="2205037"/>
            <a:ext cx="0" cy="324036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313800" y="2645905"/>
                <a:ext cx="1716833" cy="462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9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900" b="1" i="1" smtClean="0">
                              <a:latin typeface="Cambria Math" charset="0"/>
                            </a:rPr>
                            <m:t>𝝀</m:t>
                          </m:r>
                        </m:num>
                        <m:den>
                          <m:r>
                            <a:rPr lang="en-GB" sz="900" b="1" i="1" smtClean="0">
                              <a:latin typeface="Cambria Math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GB" sz="9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GB" sz="700" b="1" i="1" smtClean="0">
                          <a:latin typeface="Cambria Math" charset="0"/>
                        </a:rPr>
                        <m:t>(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𝒄</m:t>
                      </m:r>
                      <m:r>
                        <a:rPr lang="en-GB" sz="700" b="1" i="1" smtClean="0">
                          <a:latin typeface="Cambria Math" charset="0"/>
                        </a:rPr>
                        <m:t>/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𝒇</m:t>
                      </m:r>
                      <m:r>
                        <a:rPr lang="en-GB" sz="700" b="1" i="1" smtClean="0">
                          <a:latin typeface="Cambria Math" charset="0"/>
                        </a:rPr>
                        <m:t>)/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𝟒</m:t>
                      </m:r>
                      <m:r>
                        <a:rPr lang="en-GB" sz="700" b="1" i="1" smtClean="0">
                          <a:latin typeface="Cambria Math" charset="0"/>
                        </a:rPr>
                        <m:t>=(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𝟑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𝑬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𝟖</m:t>
                      </m:r>
                      <m:r>
                        <a:rPr lang="en-GB" sz="700" b="1" i="1" smtClean="0">
                          <a:latin typeface="Cambria Math" charset="0"/>
                        </a:rPr>
                        <m:t>/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𝟒𝟎𝟎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𝑬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𝟔</m:t>
                      </m:r>
                      <m:r>
                        <a:rPr lang="en-GB" sz="700" b="1" i="1" smtClean="0">
                          <a:latin typeface="Cambria Math" charset="0"/>
                        </a:rPr>
                        <m:t>)/</m:t>
                      </m:r>
                      <m:r>
                        <a:rPr lang="en-GB" sz="700" b="1" i="1" smtClean="0">
                          <a:latin typeface="Cambria Math" charset="0"/>
                        </a:rPr>
                        <m:t>𝟒</m:t>
                      </m:r>
                      <m:r>
                        <a:rPr lang="en-GB" sz="700" b="1" i="1" smtClean="0">
                          <a:latin typeface="Cambria Math" charset="0"/>
                        </a:rPr>
                        <m:t>=</m:t>
                      </m:r>
                      <m:r>
                        <a:rPr lang="en-GB" sz="700" b="1" i="0" smtClean="0">
                          <a:latin typeface="Cambria Math" charset="0"/>
                        </a:rPr>
                        <m:t>𝟏𝟖𝟖</m:t>
                      </m:r>
                      <m:r>
                        <a:rPr lang="en-GB" sz="700" b="1" i="0" smtClean="0">
                          <a:latin typeface="Cambria Math" charset="0"/>
                        </a:rPr>
                        <m:t> </m:t>
                      </m:r>
                      <m:r>
                        <a:rPr lang="en-GB" sz="700" b="1" i="0" smtClean="0">
                          <a:latin typeface="Cambria Math" charset="0"/>
                        </a:rPr>
                        <m:t>𝐦𝐦</m:t>
                      </m:r>
                    </m:oMath>
                  </m:oMathPara>
                </a14:m>
                <a:endParaRPr lang="en-US" sz="700" b="1" dirty="0" smtClean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800" y="2645905"/>
                <a:ext cx="1716833" cy="4625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0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Crab cavity damping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3077" r="29356" b="1995"/>
          <a:stretch/>
        </p:blipFill>
        <p:spPr>
          <a:xfrm>
            <a:off x="496461" y="1722881"/>
            <a:ext cx="2880000" cy="3502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8" t="10797" r="32029" b="19860"/>
          <a:stretch/>
        </p:blipFill>
        <p:spPr>
          <a:xfrm>
            <a:off x="4582091" y="1451932"/>
            <a:ext cx="3240000" cy="3990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0160" y="5425440"/>
            <a:ext cx="250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Double Quarter Wave (DQW)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70170" y="5424196"/>
            <a:ext cx="250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Radio Frequency Dipole (RFD)</a:t>
            </a:r>
            <a:endParaRPr lang="en-GB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809658" y="2969514"/>
            <a:ext cx="9742" cy="1424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936462" y="3240221"/>
            <a:ext cx="882938" cy="1846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026430" y="3843939"/>
            <a:ext cx="693259" cy="1282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772841" y="3804617"/>
            <a:ext cx="176880" cy="653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621080" y="3708384"/>
            <a:ext cx="1418609" cy="1331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511531" y="4420507"/>
            <a:ext cx="1326827" cy="736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18689" y="4394293"/>
            <a:ext cx="20068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 x H-HOMC</a:t>
            </a:r>
          </a:p>
          <a:p>
            <a:r>
              <a:rPr lang="en-US" dirty="0" smtClean="0"/>
              <a:t>1 x V-HOMC</a:t>
            </a:r>
          </a:p>
          <a:p>
            <a:r>
              <a:rPr lang="en-US" dirty="0" smtClean="0"/>
              <a:t>1 x Field Antenna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719689" y="4394293"/>
            <a:ext cx="20068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 x HF Damper</a:t>
            </a:r>
          </a:p>
          <a:p>
            <a:r>
              <a:rPr lang="en-US" dirty="0"/>
              <a:t>1 x Field Antenna</a:t>
            </a:r>
            <a:endParaRPr lang="en-GB" dirty="0"/>
          </a:p>
          <a:p>
            <a:r>
              <a:rPr lang="en-US" dirty="0" smtClean="0"/>
              <a:t>3 x HOM Coupler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423660" y="574274"/>
                <a:ext cx="2192842" cy="67890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&lt;200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en-GB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⊥(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GB" dirty="0" smtClean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660" y="574274"/>
                <a:ext cx="2192842" cy="6789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6416168" y="310646"/>
            <a:ext cx="183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Damping requirements:</a:t>
            </a:r>
            <a:endParaRPr lang="en-GB" sz="1200" dirty="0"/>
          </a:p>
        </p:txBody>
      </p:sp>
      <p:sp>
        <p:nvSpPr>
          <p:cNvPr id="21" name="Rectangle 20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3" name="Rectangle 22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9" name="Picture 4" descr="Image result for cer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6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Crab cavity damping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3" name="Rectangle 22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9" name="Picture 4" descr="Image result for cer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74" y="2716377"/>
            <a:ext cx="4269757" cy="32000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3127239" y="5748980"/>
            <a:ext cx="169619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S. Verdu-Andres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134" y="1376046"/>
            <a:ext cx="3601251" cy="27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214" y="3704916"/>
            <a:ext cx="3596250" cy="270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628650" y="1715900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Dressed cavities tested without beam.</a:t>
            </a:r>
          </a:p>
          <a:p>
            <a:r>
              <a:rPr lang="en-US" sz="2000" dirty="0" smtClean="0"/>
              <a:t>Dressed DQW tested with beam!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310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Topics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3" name="Rectangle 22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9" name="Picture 4" descr="Image result for cer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628650" y="2372264"/>
            <a:ext cx="7886700" cy="369497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Dynamic heat loads (gasket heating)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Change of characteristic impedance (Z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2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Heat Loads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5900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Dynamic heat load on gaskets reduced by: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911341" y="5155695"/>
            <a:ext cx="225436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 smtClean="0"/>
              <a:t>Rejection filter before the gasket.</a:t>
            </a:r>
          </a:p>
          <a:p>
            <a:r>
              <a:rPr lang="en-US" sz="11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11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complicated </a:t>
            </a:r>
            <a:r>
              <a:rPr lang="en-US" sz="1100" u="sng" dirty="0">
                <a:solidFill>
                  <a:srgbClr val="FF0000"/>
                </a:solidFill>
                <a:sym typeface="Wingdings" panose="05000000000000000000" pitchFamily="2" charset="2"/>
              </a:rPr>
              <a:t>geometry</a:t>
            </a:r>
          </a:p>
          <a:p>
            <a:r>
              <a:rPr lang="en-US" sz="11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1050" dirty="0" smtClean="0">
                <a:solidFill>
                  <a:srgbClr val="FF0000"/>
                </a:solidFill>
                <a:sym typeface="Wingdings" panose="05000000000000000000" pitchFamily="2" charset="2"/>
              </a:rPr>
              <a:t>high fields on hook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sz="1050" dirty="0" smtClean="0">
                <a:solidFill>
                  <a:schemeClr val="accent6"/>
                </a:solidFill>
              </a:rPr>
              <a:t>broad notch </a:t>
            </a:r>
            <a:r>
              <a:rPr lang="en-US" sz="1050" dirty="0">
                <a:solidFill>
                  <a:schemeClr val="accent6"/>
                </a:solidFill>
              </a:rPr>
              <a:t>(</a:t>
            </a:r>
            <a:r>
              <a:rPr lang="en-US" sz="1050" dirty="0" err="1" smtClean="0">
                <a:solidFill>
                  <a:schemeClr val="accent6"/>
                </a:solidFill>
              </a:rPr>
              <a:t>mW</a:t>
            </a:r>
            <a:r>
              <a:rPr lang="en-US" sz="1050" dirty="0" smtClean="0">
                <a:solidFill>
                  <a:schemeClr val="accent6"/>
                </a:solidFill>
              </a:rPr>
              <a:t> level heat-load)</a:t>
            </a:r>
            <a:endParaRPr lang="en-GB" sz="1050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6540" y="5155694"/>
            <a:ext cx="225436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 smtClean="0"/>
              <a:t>Waveguide with f</a:t>
            </a:r>
            <a:r>
              <a:rPr lang="en-US" sz="1100" b="1" u="sng" baseline="-25000" dirty="0" smtClean="0"/>
              <a:t>c</a:t>
            </a:r>
            <a:r>
              <a:rPr lang="en-US" sz="1100" b="1" u="sng" dirty="0" smtClean="0"/>
              <a:t> &gt; 400 MHz</a:t>
            </a:r>
          </a:p>
          <a:p>
            <a:r>
              <a:rPr lang="en-US" sz="1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1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hard to machine and weld</a:t>
            </a:r>
          </a:p>
          <a:p>
            <a:r>
              <a:rPr lang="en-US" sz="1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higher nominal gasket heat-load</a:t>
            </a:r>
          </a:p>
          <a:p>
            <a:r>
              <a:rPr lang="en-US" sz="10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 less sensitive to tolerances</a:t>
            </a:r>
            <a:endParaRPr lang="en-US" sz="1050" dirty="0" smtClean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436753" y="3683700"/>
                <a:ext cx="1519626" cy="44089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𝐻𝑂𝑀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b="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53" y="3683700"/>
                <a:ext cx="1519626" cy="440890"/>
              </a:xfrm>
              <a:prstGeom prst="rect">
                <a:avLst/>
              </a:prstGeom>
              <a:blipFill>
                <a:blip r:embed="rId2"/>
                <a:stretch>
                  <a:fillRect b="-2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4247" y="3242976"/>
                <a:ext cx="1519626" cy="3643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/>
                  <a:t>ω</a:t>
                </a:r>
                <a:r>
                  <a:rPr lang="en-US" sz="1200" baseline="-25000" dirty="0" err="1"/>
                  <a:t>c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𝐿𝐶</m:t>
                            </m:r>
                          </m:e>
                        </m:rad>
                      </m:den>
                    </m:f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47" y="3242976"/>
                <a:ext cx="1519626" cy="3643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461894" y="6081352"/>
            <a:ext cx="6494485" cy="3385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</a:rPr>
              <a:t>Could complex couplers and cavity shapes could be avoided with </a:t>
            </a:r>
            <a:r>
              <a:rPr lang="en-GB" sz="1600" u="sng" dirty="0" smtClean="0">
                <a:solidFill>
                  <a:schemeClr val="bg1"/>
                </a:solidFill>
              </a:rPr>
              <a:t>SC seals</a:t>
            </a:r>
            <a:r>
              <a:rPr lang="en-GB" sz="1600" dirty="0" smtClean="0">
                <a:solidFill>
                  <a:schemeClr val="bg1"/>
                </a:solidFill>
              </a:rPr>
              <a:t>?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027419" y="-717008"/>
            <a:ext cx="3581401" cy="168526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7500786" y="2410518"/>
            <a:ext cx="1391559" cy="980953"/>
            <a:chOff x="7434177" y="3808619"/>
            <a:chExt cx="1391559" cy="980953"/>
          </a:xfrm>
        </p:grpSpPr>
        <p:sp>
          <p:nvSpPr>
            <p:cNvPr id="8" name="Cube 7"/>
            <p:cNvSpPr/>
            <p:nvPr/>
          </p:nvSpPr>
          <p:spPr>
            <a:xfrm>
              <a:off x="7434177" y="3808619"/>
              <a:ext cx="1391559" cy="637346"/>
            </a:xfrm>
            <a:prstGeom prst="cube">
              <a:avLst>
                <a:gd name="adj" fmla="val 73214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7436558" y="4276725"/>
              <a:ext cx="165222" cy="16685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434177" y="4558115"/>
              <a:ext cx="92493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746681" y="4512573"/>
              <a:ext cx="2999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</a:t>
              </a:r>
              <a:endParaRPr lang="en-GB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8973" r="27069"/>
          <a:stretch/>
        </p:blipFill>
        <p:spPr>
          <a:xfrm>
            <a:off x="1911341" y="2337972"/>
            <a:ext cx="2254359" cy="27366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-17391" r="3796" b="-20105"/>
          <a:stretch/>
        </p:blipFill>
        <p:spPr>
          <a:xfrm rot="5400000">
            <a:off x="4759325" y="2568575"/>
            <a:ext cx="2743200" cy="22669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6027419" y="3993824"/>
            <a:ext cx="419735" cy="10798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unded Rectangle 28"/>
          <p:cNvSpPr/>
          <p:nvPr/>
        </p:nvSpPr>
        <p:spPr>
          <a:xfrm>
            <a:off x="2461895" y="3755389"/>
            <a:ext cx="601345" cy="9883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215" y="0"/>
            <a:ext cx="2851785" cy="905329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7420060" y="656421"/>
            <a:ext cx="475148" cy="0"/>
          </a:xfrm>
          <a:prstGeom prst="line">
            <a:avLst/>
          </a:prstGeom>
          <a:ln w="38100">
            <a:solidFill>
              <a:srgbClr val="3131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516880" y="656421"/>
            <a:ext cx="2141941" cy="1221419"/>
          </a:xfrm>
          <a:prstGeom prst="straightConnector1">
            <a:avLst/>
          </a:prstGeom>
          <a:ln w="38100">
            <a:solidFill>
              <a:srgbClr val="3131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30" name="Rectangle 29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33" name="Rectangle 32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35" name="Picture 4" descr="Image result for cern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6163" b="8679"/>
          <a:stretch/>
        </p:blipFill>
        <p:spPr>
          <a:xfrm>
            <a:off x="283830" y="3816943"/>
            <a:ext cx="1322375" cy="1853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12348" t="21695" r="42236" b="37226"/>
          <a:stretch/>
        </p:blipFill>
        <p:spPr>
          <a:xfrm>
            <a:off x="7080747" y="4469084"/>
            <a:ext cx="1903805" cy="1291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281" y="2287959"/>
            <a:ext cx="1292335" cy="79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Dynamic Heat Loads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5900"/>
            <a:ext cx="7886700" cy="43513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Dynamic heat load on gaskets </a:t>
            </a:r>
            <a:r>
              <a:rPr lang="en-US" sz="1800" b="1" u="sng" dirty="0" smtClean="0"/>
              <a:t>could</a:t>
            </a:r>
            <a:r>
              <a:rPr lang="en-US" sz="1800" dirty="0" smtClean="0"/>
              <a:t> be reduced by:  </a:t>
            </a:r>
            <a:r>
              <a:rPr lang="en-US" sz="1800" u="sng" dirty="0" smtClean="0"/>
              <a:t>Superconducting seals*.</a:t>
            </a:r>
          </a:p>
          <a:p>
            <a:r>
              <a:rPr lang="en-US" sz="1800" dirty="0" smtClean="0"/>
              <a:t>Resulting in more ‘</a:t>
            </a:r>
            <a:r>
              <a:rPr lang="en-US" sz="1800" dirty="0" err="1" smtClean="0"/>
              <a:t>manufacturable</a:t>
            </a:r>
            <a:r>
              <a:rPr lang="en-US" sz="1800" dirty="0" smtClean="0"/>
              <a:t>’ cavities and couplers.</a:t>
            </a:r>
            <a:endParaRPr lang="en-GB" sz="1800" dirty="0"/>
          </a:p>
          <a:p>
            <a:endParaRPr lang="en-GB" sz="1800" dirty="0"/>
          </a:p>
        </p:txBody>
      </p:sp>
      <p:sp>
        <p:nvSpPr>
          <p:cNvPr id="37" name="Rounded Rectangle 36"/>
          <p:cNvSpPr/>
          <p:nvPr/>
        </p:nvSpPr>
        <p:spPr>
          <a:xfrm>
            <a:off x="6027419" y="-717008"/>
            <a:ext cx="3581401" cy="168526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215" y="0"/>
            <a:ext cx="2851785" cy="905329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7922980" y="656421"/>
            <a:ext cx="47514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7604760" y="656421"/>
            <a:ext cx="556982" cy="105947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16075" r="4839" b="23836"/>
          <a:stretch/>
        </p:blipFill>
        <p:spPr>
          <a:xfrm>
            <a:off x="4511347" y="2864658"/>
            <a:ext cx="4484738" cy="1796183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978319"/>
              </p:ext>
            </p:extLst>
          </p:nvPr>
        </p:nvGraphicFramePr>
        <p:xfrm>
          <a:off x="1444531" y="2558544"/>
          <a:ext cx="2154556" cy="1033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7278">
                  <a:extLst>
                    <a:ext uri="{9D8B030D-6E8A-4147-A177-3AD203B41FA5}">
                      <a16:colId xmlns:a16="http://schemas.microsoft.com/office/drawing/2014/main" val="1752374849"/>
                    </a:ext>
                  </a:extLst>
                </a:gridCol>
                <a:gridCol w="1077278">
                  <a:extLst>
                    <a:ext uri="{9D8B030D-6E8A-4147-A177-3AD203B41FA5}">
                      <a16:colId xmlns:a16="http://schemas.microsoft.com/office/drawing/2014/main" val="3915235702"/>
                    </a:ext>
                  </a:extLst>
                </a:gridCol>
              </a:tblGrid>
              <a:tr h="44163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Material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Rs</a:t>
                      </a:r>
                      <a:r>
                        <a:rPr lang="en-US" sz="1200" dirty="0" smtClean="0"/>
                        <a:t> @ 2</a:t>
                      </a:r>
                      <a:r>
                        <a:rPr lang="en-US" sz="1200" baseline="0" dirty="0" smtClean="0"/>
                        <a:t> K [Ohms]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44704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Copper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</a:t>
                      </a:r>
                      <a:r>
                        <a:rPr lang="en-US" sz="1200" baseline="0" dirty="0" smtClean="0"/>
                        <a:t> 1 e-3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091043"/>
                  </a:ext>
                </a:extLst>
              </a:tr>
              <a:tr h="288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Niobium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~ 20 e-9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803458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5462997" y="2561076"/>
            <a:ext cx="31711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We are trialing several options for tests!</a:t>
            </a:r>
            <a:endParaRPr lang="en-GB" sz="1400" dirty="0"/>
          </a:p>
        </p:txBody>
      </p:sp>
      <p:pic>
        <p:nvPicPr>
          <p:cNvPr id="1026" name="Picture 2" descr="https://cds.cern.ch/record/2653532/files/FCC%20v2.jpg?subformat=icon-6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3" y="4210354"/>
            <a:ext cx="2167002" cy="103609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pic>
        <p:nvPicPr>
          <p:cNvPr id="1028" name="Picture 4" descr="International Linear Collider ready for construc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3" y="5346036"/>
            <a:ext cx="2167002" cy="108350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sp>
        <p:nvSpPr>
          <p:cNvPr id="41" name="TextBox 40"/>
          <p:cNvSpPr txBox="1"/>
          <p:nvPr/>
        </p:nvSpPr>
        <p:spPr>
          <a:xfrm>
            <a:off x="4552003" y="5108823"/>
            <a:ext cx="4403427" cy="9541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</a:t>
            </a:r>
            <a:r>
              <a:rPr lang="en-US" sz="1400" b="1" dirty="0" smtClean="0">
                <a:solidFill>
                  <a:schemeClr val="bg1"/>
                </a:solidFill>
              </a:rPr>
              <a:t>uture </a:t>
            </a:r>
            <a:r>
              <a:rPr lang="en-US" sz="1200" b="1" dirty="0" smtClean="0">
                <a:solidFill>
                  <a:schemeClr val="bg1"/>
                </a:solidFill>
              </a:rPr>
              <a:t>high</a:t>
            </a:r>
            <a:r>
              <a:rPr lang="en-US" sz="1400" b="1" dirty="0" smtClean="0">
                <a:solidFill>
                  <a:schemeClr val="bg1"/>
                </a:solidFill>
              </a:rPr>
              <a:t> energy machines </a:t>
            </a:r>
            <a:r>
              <a:rPr lang="en-US" sz="1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1400" b="1" dirty="0" smtClean="0">
                <a:solidFill>
                  <a:schemeClr val="bg1"/>
                </a:solidFill>
              </a:rPr>
              <a:t>mass production.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u="sng" dirty="0" smtClean="0">
                <a:solidFill>
                  <a:schemeClr val="bg1"/>
                </a:solidFill>
              </a:rPr>
              <a:t>Do superconducting seals allow simplification of cavity and coupler geometries?</a:t>
            </a:r>
            <a:endParaRPr lang="en-GB" sz="1400" b="1" u="sng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2" name="Rectangle 21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6" name="Picture 4" descr="Image result for cern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492" y="3655819"/>
            <a:ext cx="1822070" cy="2334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3078" y="6293872"/>
            <a:ext cx="4066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*Existing literature on the use of superconducting seals in back-up slides.</a:t>
            </a:r>
            <a:endParaRPr lang="en-GB" sz="10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49138" y="3152060"/>
            <a:ext cx="1700832" cy="351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449138" y="3438403"/>
            <a:ext cx="1950998" cy="391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90208" y="5823478"/>
            <a:ext cx="19430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 DQW </a:t>
            </a:r>
            <a:r>
              <a:rPr lang="en-US" sz="1200" dirty="0" smtClean="0"/>
              <a:t>the copper </a:t>
            </a:r>
            <a:r>
              <a:rPr lang="en-US" sz="1200" dirty="0" smtClean="0"/>
              <a:t>gasket heat-load is 2-20 W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24009" r="27224"/>
          <a:stretch/>
        </p:blipFill>
        <p:spPr>
          <a:xfrm rot="16200000">
            <a:off x="6979238" y="2993692"/>
            <a:ext cx="573877" cy="3230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073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Changing Z</a:t>
            </a:r>
            <a:r>
              <a:rPr lang="en-GB" sz="3600" baseline="-25000" dirty="0"/>
              <a:t>0</a:t>
            </a:r>
            <a:r>
              <a:rPr lang="en-GB" sz="3600" dirty="0"/>
              <a:t>: Manufacture </a:t>
            </a:r>
            <a:r>
              <a:rPr lang="en-GB" sz="3600" dirty="0" smtClean="0"/>
              <a:t>and Transport</a:t>
            </a:r>
            <a:endParaRPr lang="en-GB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2495" y="1755775"/>
            <a:ext cx="9383655" cy="30219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357" b="81556" l="27182" r="7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50" t="20826" r="24750" b="24512"/>
          <a:stretch/>
        </p:blipFill>
        <p:spPr>
          <a:xfrm>
            <a:off x="7134818" y="3763281"/>
            <a:ext cx="893138" cy="54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0" b="93444" l="18773" r="7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7681" r="29667" b="12490"/>
          <a:stretch/>
        </p:blipFill>
        <p:spPr>
          <a:xfrm>
            <a:off x="2170315" y="3906894"/>
            <a:ext cx="640843" cy="54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32" b="89933" l="4462" r="98783">
                        <a14:foregroundMark x1="54970" y1="17450" x2="54970" y2="17450"/>
                        <a14:foregroundMark x1="59635" y1="18289" x2="59635" y2="18289"/>
                        <a14:foregroundMark x1="61866" y1="21980" x2="61866" y2="21980"/>
                        <a14:foregroundMark x1="64706" y1="21980" x2="64706" y2="21980"/>
                        <a14:foregroundMark x1="63083" y1="21477" x2="63083" y2="21477"/>
                        <a14:foregroundMark x1="54564" y1="21644" x2="54564" y2="21644"/>
                        <a14:foregroundMark x1="54970" y1="22315" x2="54970" y2="22315"/>
                        <a14:foregroundMark x1="54970" y1="22315" x2="54970" y2="22315"/>
                        <a14:foregroundMark x1="58215" y1="21309" x2="58215" y2="21309"/>
                        <a14:foregroundMark x1="54970" y1="27685" x2="54970" y2="27685"/>
                        <a14:foregroundMark x1="86815" y1="16611" x2="86815" y2="16611"/>
                        <a14:foregroundMark x1="86815" y1="16611" x2="86815" y2="16611"/>
                        <a14:foregroundMark x1="81744" y1="22651" x2="81744" y2="22651"/>
                        <a14:foregroundMark x1="81744" y1="22651" x2="81744" y2="22651"/>
                        <a14:foregroundMark x1="92089" y1="22483" x2="92089" y2="22483"/>
                        <a14:foregroundMark x1="58621" y1="30201" x2="58621" y2="30201"/>
                        <a14:foregroundMark x1="58621" y1="30201" x2="58621" y2="30201"/>
                        <a14:foregroundMark x1="61258" y1="42282" x2="61258" y2="42282"/>
                        <a14:foregroundMark x1="49696" y1="21477" x2="49696" y2="21477"/>
                        <a14:foregroundMark x1="67951" y1="22651" x2="67951" y2="22651"/>
                        <a14:foregroundMark x1="62272" y1="46980" x2="62272" y2="46980"/>
                        <a14:foregroundMark x1="76876" y1="21980" x2="76876" y2="21980"/>
                        <a14:foregroundMark x1="91481" y1="23826" x2="91481" y2="23826"/>
                        <a14:foregroundMark x1="91481" y1="24329" x2="91481" y2="24329"/>
                        <a14:foregroundMark x1="89452" y1="24329" x2="89452" y2="24329"/>
                        <a14:foregroundMark x1="90467" y1="23993" x2="90467" y2="23993"/>
                        <a14:foregroundMark x1="83570" y1="25839" x2="83570" y2="25839"/>
                        <a14:foregroundMark x1="83367" y1="25336" x2="83367" y2="25336"/>
                        <a14:foregroundMark x1="62272" y1="50000" x2="62272" y2="50000"/>
                        <a14:foregroundMark x1="61866" y1="53691" x2="61866" y2="53691"/>
                        <a14:foregroundMark x1="82556" y1="22651" x2="82556" y2="22651"/>
                      </a14:backgroundRemoval>
                    </a14:imgEffect>
                  </a14:imgLayer>
                </a14:imgProps>
              </a:ext>
            </a:extLst>
          </a:blip>
          <a:srcRect t="11069" b="13535"/>
          <a:stretch/>
        </p:blipFill>
        <p:spPr>
          <a:xfrm>
            <a:off x="7285167" y="3196614"/>
            <a:ext cx="592440" cy="540000"/>
          </a:xfrm>
          <a:prstGeom prst="rect">
            <a:avLst/>
          </a:prstGeom>
        </p:spPr>
      </p:pic>
      <p:pic>
        <p:nvPicPr>
          <p:cNvPr id="31" name="Bo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 end="11851.6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49332" y="4853016"/>
            <a:ext cx="2880000" cy="1622773"/>
          </a:xfrm>
          <a:prstGeom prst="rect">
            <a:avLst/>
          </a:prstGeom>
        </p:spPr>
      </p:pic>
      <p:pic>
        <p:nvPicPr>
          <p:cNvPr id="32" name="A3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500" end="424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41387" y="4853014"/>
            <a:ext cx="2880000" cy="1622773"/>
          </a:xfrm>
          <a:prstGeom prst="rect">
            <a:avLst/>
          </a:prstGeom>
        </p:spPr>
      </p:pic>
      <p:pic>
        <p:nvPicPr>
          <p:cNvPr id="33" name="Tru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3000" end="1906.66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7277" y="4853015"/>
            <a:ext cx="2880000" cy="162277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1" name="Rectangle 20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25" name="Picture 4" descr="Image result for cern log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>
            <a:stCxn id="15" idx="1"/>
          </p:cNvCxnSpPr>
          <p:nvPr/>
        </p:nvCxnSpPr>
        <p:spPr>
          <a:xfrm flipH="1">
            <a:off x="2811158" y="4033281"/>
            <a:ext cx="4323660" cy="1505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8" idx="3"/>
          </p:cNvCxnSpPr>
          <p:nvPr/>
        </p:nvCxnSpPr>
        <p:spPr>
          <a:xfrm flipH="1" flipV="1">
            <a:off x="2170315" y="3266757"/>
            <a:ext cx="5114852" cy="1665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820175" y="3536758"/>
            <a:ext cx="422693" cy="3701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urved Down Arrow 6"/>
          <p:cNvSpPr/>
          <p:nvPr/>
        </p:nvSpPr>
        <p:spPr>
          <a:xfrm rot="330599">
            <a:off x="1746866" y="2568722"/>
            <a:ext cx="5769691" cy="859987"/>
          </a:xfrm>
          <a:prstGeom prst="curvedDownArrow">
            <a:avLst>
              <a:gd name="adj1" fmla="val 25000"/>
              <a:gd name="adj2" fmla="val 43760"/>
              <a:gd name="adj3" fmla="val 2500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8837" y="2996757"/>
            <a:ext cx="96147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090" y="4411008"/>
            <a:ext cx="3156770" cy="1894062"/>
          </a:xfrm>
          <a:prstGeom prst="rect">
            <a:avLst/>
          </a:prstGeom>
        </p:spPr>
      </p:pic>
      <p:sp>
        <p:nvSpPr>
          <p:cNvPr id="64" name="Content Placeholder 2"/>
          <p:cNvSpPr>
            <a:spLocks noGrp="1"/>
          </p:cNvSpPr>
          <p:nvPr>
            <p:ph idx="1"/>
          </p:nvPr>
        </p:nvSpPr>
        <p:spPr>
          <a:xfrm>
            <a:off x="628650" y="1715900"/>
            <a:ext cx="7886700" cy="464832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… concerns over thin diameter in feedthrough.</a:t>
            </a:r>
          </a:p>
          <a:p>
            <a:r>
              <a:rPr lang="en-US" sz="2000" dirty="0" smtClean="0"/>
              <a:t>Changed to Z</a:t>
            </a:r>
            <a:r>
              <a:rPr lang="en-US" sz="1200" dirty="0" smtClean="0"/>
              <a:t>0</a:t>
            </a:r>
            <a:r>
              <a:rPr lang="en-US" sz="2000" dirty="0" smtClean="0"/>
              <a:t> = 25 </a:t>
            </a:r>
            <a:r>
              <a:rPr lang="el-GR" sz="2000" dirty="0" smtClean="0"/>
              <a:t>Ω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Changing Z</a:t>
            </a:r>
            <a:r>
              <a:rPr lang="en-GB" baseline="-25000" dirty="0" smtClean="0"/>
              <a:t>0</a:t>
            </a:r>
            <a:r>
              <a:rPr lang="en-GB" dirty="0" smtClean="0"/>
              <a:t>: 50 </a:t>
            </a:r>
            <a:r>
              <a:rPr lang="el-GR" dirty="0" smtClean="0"/>
              <a:t>Ω</a:t>
            </a:r>
            <a:r>
              <a:rPr lang="en-GB" dirty="0" smtClean="0"/>
              <a:t> </a:t>
            </a:r>
            <a:r>
              <a:rPr lang="en-GB" sz="2800" dirty="0" smtClean="0">
                <a:sym typeface="Wingdings" panose="05000000000000000000" pitchFamily="2" charset="2"/>
              </a:rPr>
              <a:t></a:t>
            </a:r>
            <a:r>
              <a:rPr lang="en-GB" dirty="0" smtClean="0">
                <a:sym typeface="Wingdings" panose="05000000000000000000" pitchFamily="2" charset="2"/>
              </a:rPr>
              <a:t> 25</a:t>
            </a:r>
            <a:r>
              <a:rPr lang="en-GB" dirty="0"/>
              <a:t> </a:t>
            </a:r>
            <a:r>
              <a:rPr lang="el-GR" dirty="0" smtClean="0"/>
              <a:t>Ω</a:t>
            </a:r>
            <a:endParaRPr lang="en-GB" dirty="0"/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748532"/>
              </p:ext>
            </p:extLst>
          </p:nvPr>
        </p:nvGraphicFramePr>
        <p:xfrm>
          <a:off x="3117151" y="4721729"/>
          <a:ext cx="2506984" cy="1219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3492">
                  <a:extLst>
                    <a:ext uri="{9D8B030D-6E8A-4147-A177-3AD203B41FA5}">
                      <a16:colId xmlns:a16="http://schemas.microsoft.com/office/drawing/2014/main" val="2504627123"/>
                    </a:ext>
                  </a:extLst>
                </a:gridCol>
                <a:gridCol w="1253492">
                  <a:extLst>
                    <a:ext uri="{9D8B030D-6E8A-4147-A177-3AD203B41FA5}">
                      <a16:colId xmlns:a16="http://schemas.microsoft.com/office/drawing/2014/main" val="722987388"/>
                    </a:ext>
                  </a:extLst>
                </a:gridCol>
              </a:tblGrid>
              <a:tr h="275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</a:t>
                      </a:r>
                      <a:r>
                        <a:rPr lang="en-US" sz="1000" dirty="0" smtClean="0"/>
                        <a:t>0</a:t>
                      </a:r>
                      <a:r>
                        <a:rPr lang="en-US" sz="1400" baseline="0" dirty="0" smtClean="0"/>
                        <a:t> [</a:t>
                      </a:r>
                      <a:r>
                        <a:rPr lang="el-GR" sz="1400" baseline="0" dirty="0" smtClean="0"/>
                        <a:t>Ω</a:t>
                      </a:r>
                      <a:r>
                        <a:rPr lang="en-US" sz="1400" baseline="0" dirty="0" smtClean="0"/>
                        <a:t>]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ID [mm]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096776"/>
                  </a:ext>
                </a:extLst>
              </a:tr>
              <a:tr h="275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0.78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613473"/>
                  </a:ext>
                </a:extLst>
              </a:tr>
              <a:tr h="27538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2.90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757672"/>
                  </a:ext>
                </a:extLst>
              </a:tr>
              <a:tr h="275384"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 smtClean="0"/>
                        <a:t>25</a:t>
                      </a:r>
                      <a:endParaRPr lang="en-GB" sz="1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 smtClean="0"/>
                        <a:t>10.77</a:t>
                      </a:r>
                      <a:endParaRPr lang="en-GB" sz="1400" b="1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29137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0" t="14042" r="39120" b="39415"/>
          <a:stretch/>
        </p:blipFill>
        <p:spPr>
          <a:xfrm>
            <a:off x="4272740" y="2554339"/>
            <a:ext cx="1143736" cy="1569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4" name="Rounded Rectangle 53"/>
          <p:cNvSpPr/>
          <p:nvPr/>
        </p:nvSpPr>
        <p:spPr>
          <a:xfrm>
            <a:off x="4682944" y="3544224"/>
            <a:ext cx="647700" cy="3581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/>
          <a:srcRect l="7789" t="19605" r="7387" b="22564"/>
          <a:stretch/>
        </p:blipFill>
        <p:spPr>
          <a:xfrm flipV="1">
            <a:off x="891995" y="2745077"/>
            <a:ext cx="2537460" cy="97536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284336" y="3471477"/>
            <a:ext cx="2710431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Transported in horizontally position.</a:t>
            </a:r>
          </a:p>
          <a:p>
            <a:r>
              <a:rPr lang="en-US" sz="1100" dirty="0" smtClean="0"/>
              <a:t>Large moment on thin inner conductor!</a:t>
            </a:r>
            <a:endParaRPr lang="en-GB" sz="1100" dirty="0"/>
          </a:p>
        </p:txBody>
      </p:sp>
      <p:sp>
        <p:nvSpPr>
          <p:cNvPr id="80" name="U-Turn Arrow 79"/>
          <p:cNvSpPr/>
          <p:nvPr/>
        </p:nvSpPr>
        <p:spPr>
          <a:xfrm rot="5400000" flipV="1">
            <a:off x="561474" y="3021008"/>
            <a:ext cx="775412" cy="469219"/>
          </a:xfrm>
          <a:prstGeom prst="uturnArrow">
            <a:avLst>
              <a:gd name="adj1" fmla="val 25000"/>
              <a:gd name="adj2" fmla="val 21226"/>
              <a:gd name="adj3" fmla="val 25000"/>
              <a:gd name="adj4" fmla="val 75000"/>
              <a:gd name="adj5" fmla="val 10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70117" y="2683245"/>
            <a:ext cx="49511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j-lt"/>
                <a:cs typeface="Times New Roman" panose="02020603050405020304" pitchFamily="18" charset="0"/>
              </a:rPr>
              <a:t>M</a:t>
            </a:r>
            <a:endParaRPr lang="en-GB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691" y="124762"/>
            <a:ext cx="1836115" cy="131092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8773883" y="4359537"/>
            <a:ext cx="219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</a:t>
            </a:r>
            <a:endParaRPr lang="en-GB" dirty="0"/>
          </a:p>
        </p:txBody>
      </p:sp>
      <p:sp>
        <p:nvSpPr>
          <p:cNvPr id="84" name="TextBox 83"/>
          <p:cNvSpPr txBox="1"/>
          <p:nvPr/>
        </p:nvSpPr>
        <p:spPr>
          <a:xfrm>
            <a:off x="6338192" y="6342477"/>
            <a:ext cx="30106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* Approximation without taking into account the boundary conditions of the ceramic.</a:t>
            </a:r>
            <a:endParaRPr lang="en-GB" sz="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451225" y="4812016"/>
                <a:ext cx="2343820" cy="11079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Since </a:t>
                </a:r>
                <a14:m>
                  <m:oMath xmlns:m="http://schemas.openxmlformats.org/officeDocument/2006/math"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𝑙𝑜𝑔</m:t>
                    </m:r>
                    <m:d>
                      <m:d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𝑂𝐷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𝐼𝐷</m:t>
                        </m:r>
                      </m:e>
                    </m:d>
                  </m:oMath>
                </a14:m>
                <a:r>
                  <a:rPr lang="en-GB" sz="1100" dirty="0" smtClean="0"/>
                  <a:t>, diameter increases by factor of </a:t>
                </a:r>
                <a:r>
                  <a:rPr lang="en-GB" sz="1100" u="sng" dirty="0" smtClean="0"/>
                  <a:t>3.7</a:t>
                </a:r>
                <a:r>
                  <a:rPr lang="en-GB" sz="1100" dirty="0" smtClean="0"/>
                  <a:t> if we move to </a:t>
                </a:r>
                <a:r>
                  <a:rPr lang="en-GB" sz="1100" u="sng" dirty="0" smtClean="0"/>
                  <a:t>25 </a:t>
                </a:r>
                <a:r>
                  <a:rPr lang="el-GR" sz="1100" u="sng" dirty="0" smtClean="0"/>
                  <a:t>Ω</a:t>
                </a:r>
                <a:r>
                  <a:rPr lang="en-US" sz="1100" dirty="0" smtClean="0"/>
                  <a:t>.</a:t>
                </a:r>
              </a:p>
              <a:p>
                <a:endParaRPr lang="en-US" sz="1100" dirty="0"/>
              </a:p>
              <a:p>
                <a:r>
                  <a:rPr lang="en-US" sz="1100" dirty="0" smtClean="0"/>
                  <a:t>Bending stress reduces by at least factor of </a:t>
                </a:r>
                <a:r>
                  <a:rPr lang="en-US" sz="1100" u="sng" dirty="0" smtClean="0"/>
                  <a:t>30</a:t>
                </a:r>
                <a:r>
                  <a:rPr lang="en-US" sz="1100" dirty="0" smtClean="0"/>
                  <a:t>.</a:t>
                </a: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25" y="4812016"/>
                <a:ext cx="2343820" cy="1107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/>
          <p:cNvSpPr txBox="1"/>
          <p:nvPr/>
        </p:nvSpPr>
        <p:spPr>
          <a:xfrm>
            <a:off x="2748694" y="5705482"/>
            <a:ext cx="2198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635" y="2466383"/>
            <a:ext cx="1994476" cy="1778918"/>
          </a:xfrm>
          <a:prstGeom prst="rect">
            <a:avLst/>
          </a:prstGeom>
        </p:spPr>
      </p:pic>
      <p:cxnSp>
        <p:nvCxnSpPr>
          <p:cNvPr id="59" name="Straight Arrow Connector 58"/>
          <p:cNvCxnSpPr>
            <a:stCxn id="54" idx="3"/>
          </p:cNvCxnSpPr>
          <p:nvPr/>
        </p:nvCxnSpPr>
        <p:spPr>
          <a:xfrm flipV="1">
            <a:off x="5330644" y="3351479"/>
            <a:ext cx="1405436" cy="3718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TTC 2020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0" y="6551066"/>
            <a:ext cx="314554" cy="314554"/>
            <a:chOff x="828446" y="5538766"/>
            <a:chExt cx="314554" cy="314554"/>
          </a:xfrm>
        </p:grpSpPr>
        <p:sp>
          <p:nvSpPr>
            <p:cNvPr id="25" name="Rectangle 24"/>
            <p:cNvSpPr/>
            <p:nvPr/>
          </p:nvSpPr>
          <p:spPr>
            <a:xfrm>
              <a:off x="828446" y="5538766"/>
              <a:ext cx="314554" cy="314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46" y="5538766"/>
              <a:ext cx="314554" cy="314554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0" y="6551066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600" dirty="0" smtClean="0"/>
              <a:t>james.mitchell@cern.ch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0" y="6529121"/>
            <a:ext cx="9144000" cy="314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smtClean="0"/>
              <a:t>      </a:t>
            </a:r>
            <a:r>
              <a:rPr lang="en-GB" sz="1100" i="1" dirty="0" smtClean="0"/>
              <a:t>BE-RF-PM</a:t>
            </a:r>
            <a:endParaRPr lang="en-GB" sz="1200" i="1" dirty="0"/>
          </a:p>
        </p:txBody>
      </p:sp>
      <p:pic>
        <p:nvPicPr>
          <p:cNvPr id="30" name="Picture 4" descr="Image result for cern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1" y="66521"/>
            <a:ext cx="474460" cy="47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107303" y="6411304"/>
            <a:ext cx="288746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Shock test results and videos in back-up slides!</a:t>
            </a:r>
          </a:p>
        </p:txBody>
      </p:sp>
    </p:spTree>
    <p:extLst>
      <p:ext uri="{BB962C8B-B14F-4D97-AF65-F5344CB8AC3E}">
        <p14:creationId xmlns:p14="http://schemas.microsoft.com/office/powerpoint/2010/main" val="16659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5949</TotalTime>
  <Words>969</Words>
  <Application>Microsoft Office PowerPoint</Application>
  <PresentationFormat>On-screen Show (4:3)</PresentationFormat>
  <Paragraphs>236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HOM couplers for crab cavities and challenges</vt:lpstr>
      <vt:lpstr>Crab cavity damping</vt:lpstr>
      <vt:lpstr>Crab cavity damping</vt:lpstr>
      <vt:lpstr>Topics</vt:lpstr>
      <vt:lpstr>Dynamic Heat Loads</vt:lpstr>
      <vt:lpstr>Dynamic Heat Loads</vt:lpstr>
      <vt:lpstr>Changing Z0: Manufacture and Transport</vt:lpstr>
      <vt:lpstr>Changing Z0: 50 Ω  25 Ω</vt:lpstr>
      <vt:lpstr>Changing Z0: 50 Ω  25 Ω</vt:lpstr>
      <vt:lpstr>Changing Z0: 50 Ω  25 Ω</vt:lpstr>
      <vt:lpstr>Changing Z0: 50 Ω  25 Ω</vt:lpstr>
      <vt:lpstr>Changing Z0: 50 Ω  25 Ω</vt:lpstr>
      <vt:lpstr>Conclusions and Discussion points</vt:lpstr>
      <vt:lpstr>Thank you for listening!</vt:lpstr>
      <vt:lpstr>Back-up slides</vt:lpstr>
      <vt:lpstr>PowerPoint Presentation</vt:lpstr>
      <vt:lpstr>PowerPoint Presentation</vt:lpstr>
      <vt:lpstr>PowerPoint Presentation</vt:lpstr>
      <vt:lpstr>PowerPoint Presentation</vt:lpstr>
      <vt:lpstr>Changing Z0: 50 Ω  25 Ω</vt:lpstr>
      <vt:lpstr>High Power HOMs</vt:lpstr>
      <vt:lpstr>ImageGen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Alexander Mitchell</dc:creator>
  <cp:lastModifiedBy>James Alexander Mitchell</cp:lastModifiedBy>
  <cp:revision>162</cp:revision>
  <cp:lastPrinted>2020-01-29T15:52:35Z</cp:lastPrinted>
  <dcterms:created xsi:type="dcterms:W3CDTF">2020-01-06T08:24:04Z</dcterms:created>
  <dcterms:modified xsi:type="dcterms:W3CDTF">2020-02-04T14:32:48Z</dcterms:modified>
</cp:coreProperties>
</file>